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Roboto Bold" charset="1" panose="02000000000000000000"/>
      <p:regular r:id="rId23"/>
    </p:embeddedFont>
    <p:embeddedFont>
      <p:font typeface="Roboto" charset="1" panose="02000000000000000000"/>
      <p:regular r:id="rId24"/>
    </p:embeddedFont>
    <p:embeddedFont>
      <p:font typeface="Open Sans 1 Bold" charset="1" panose="00000000000000000000"/>
      <p:regular r:id="rId25"/>
    </p:embeddedFont>
    <p:embeddedFont>
      <p:font typeface="Open Sans 2" charset="1" panose="020B0606030504020204"/>
      <p:regular r:id="rId26"/>
    </p:embeddedFont>
    <p:embeddedFont>
      <p:font typeface="Open Sans 1"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14" Target="../media/image41.png" Type="http://schemas.openxmlformats.org/officeDocument/2006/relationships/image"/><Relationship Id="rId15" Target="../media/image42.svg" Type="http://schemas.openxmlformats.org/officeDocument/2006/relationships/image"/><Relationship Id="rId16" Target="../media/image43.png" Type="http://schemas.openxmlformats.org/officeDocument/2006/relationships/image"/><Relationship Id="rId17" Target="../media/image44.svg" Type="http://schemas.openxmlformats.org/officeDocument/2006/relationships/image"/><Relationship Id="rId18" Target="../media/image45.png" Type="http://schemas.openxmlformats.org/officeDocument/2006/relationships/image"/><Relationship Id="rId19" Target="../media/image46.svg" Type="http://schemas.openxmlformats.org/officeDocument/2006/relationships/image"/><Relationship Id="rId2" Target="../media/image1.png" Type="http://schemas.openxmlformats.org/officeDocument/2006/relationships/image"/><Relationship Id="rId20" Target="../media/image47.png" Type="http://schemas.openxmlformats.org/officeDocument/2006/relationships/image"/><Relationship Id="rId21" Target="../media/image48.sv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3.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4.png" Type="http://schemas.openxmlformats.org/officeDocument/2006/relationships/image"/><Relationship Id="rId7" Target="../media/image5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6.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5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8.png" Type="http://schemas.openxmlformats.org/officeDocument/2006/relationships/image"/><Relationship Id="rId7" Target="../media/image5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60.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0.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pn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3.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16" Target="../media/image30.png" Type="http://schemas.openxmlformats.org/officeDocument/2006/relationships/image"/><Relationship Id="rId17" Target="../media/image31.svg" Type="http://schemas.openxmlformats.org/officeDocument/2006/relationships/image"/><Relationship Id="rId18" Target="../media/image32.png" Type="http://schemas.openxmlformats.org/officeDocument/2006/relationships/image"/><Relationship Id="rId19" Target="../media/image33.svg" Type="http://schemas.openxmlformats.org/officeDocument/2006/relationships/image"/><Relationship Id="rId2" Target="../media/image1.png" Type="http://schemas.openxmlformats.org/officeDocument/2006/relationships/image"/><Relationship Id="rId20" Target="../media/image34.png" Type="http://schemas.openxmlformats.org/officeDocument/2006/relationships/image"/><Relationship Id="rId21" Target="../media/image35.sv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6.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37.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8.png" Type="http://schemas.openxmlformats.org/officeDocument/2006/relationships/image"/><Relationship Id="rId9"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true" flipV="false" rot="0">
            <a:off x="9144000" y="7487288"/>
            <a:ext cx="9144000" cy="3253740"/>
          </a:xfrm>
          <a:custGeom>
            <a:avLst/>
            <a:gdLst/>
            <a:ahLst/>
            <a:cxnLst/>
            <a:rect r="r" b="b" t="t" l="l"/>
            <a:pathLst>
              <a:path h="3253740" w="9144000">
                <a:moveTo>
                  <a:pt x="9144000" y="0"/>
                </a:moveTo>
                <a:lnTo>
                  <a:pt x="0" y="0"/>
                </a:lnTo>
                <a:lnTo>
                  <a:pt x="0" y="3253740"/>
                </a:lnTo>
                <a:lnTo>
                  <a:pt x="9144000" y="3253740"/>
                </a:lnTo>
                <a:lnTo>
                  <a:pt x="914400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17372" y="-1271838"/>
            <a:ext cx="11193548" cy="3983037"/>
          </a:xfrm>
          <a:custGeom>
            <a:avLst/>
            <a:gdLst/>
            <a:ahLst/>
            <a:cxnLst/>
            <a:rect r="r" b="b" t="t" l="l"/>
            <a:pathLst>
              <a:path h="3983037" w="11193548">
                <a:moveTo>
                  <a:pt x="0" y="3983038"/>
                </a:moveTo>
                <a:lnTo>
                  <a:pt x="11193548" y="3983038"/>
                </a:lnTo>
                <a:lnTo>
                  <a:pt x="11193548" y="0"/>
                </a:lnTo>
                <a:lnTo>
                  <a:pt x="0" y="0"/>
                </a:lnTo>
                <a:lnTo>
                  <a:pt x="0" y="3983038"/>
                </a:lnTo>
                <a:close/>
              </a:path>
            </a:pathLst>
          </a:custGeom>
          <a:blipFill>
            <a:blip r:embed="rId2">
              <a:alphaModFix amt="29000"/>
              <a:extLst>
                <a:ext uri="{96DAC541-7B7A-43D3-8B79-37D633B846F1}">
                  <asvg:svgBlip xmlns:asvg="http://schemas.microsoft.com/office/drawing/2016/SVG/main" r:embed="rId3"/>
                </a:ext>
              </a:extLst>
            </a:blip>
            <a:stretch>
              <a:fillRect l="-4842" t="-5013" r="-171" b="0"/>
            </a:stretch>
          </a:blipFill>
          <a:ln cap="sq">
            <a:noFill/>
            <a:prstDash val="solid"/>
            <a:miter/>
          </a:ln>
        </p:spPr>
      </p:sp>
      <p:grpSp>
        <p:nvGrpSpPr>
          <p:cNvPr name="Group 4" id="4"/>
          <p:cNvGrpSpPr/>
          <p:nvPr/>
        </p:nvGrpSpPr>
        <p:grpSpPr>
          <a:xfrm rot="0">
            <a:off x="1089995" y="7178392"/>
            <a:ext cx="3291984" cy="622524"/>
            <a:chOff x="0" y="0"/>
            <a:chExt cx="2149092" cy="406400"/>
          </a:xfrm>
        </p:grpSpPr>
        <p:sp>
          <p:nvSpPr>
            <p:cNvPr name="Freeform 5" id="5"/>
            <p:cNvSpPr/>
            <p:nvPr/>
          </p:nvSpPr>
          <p:spPr>
            <a:xfrm flipH="false" flipV="false" rot="0">
              <a:off x="0" y="0"/>
              <a:ext cx="2149092" cy="406400"/>
            </a:xfrm>
            <a:custGeom>
              <a:avLst/>
              <a:gdLst/>
              <a:ahLst/>
              <a:cxnLst/>
              <a:rect r="r" b="b" t="t" l="l"/>
              <a:pathLst>
                <a:path h="406400" w="2149092">
                  <a:moveTo>
                    <a:pt x="1945892" y="0"/>
                  </a:moveTo>
                  <a:cubicBezTo>
                    <a:pt x="2058117" y="0"/>
                    <a:pt x="2149092" y="90976"/>
                    <a:pt x="2149092" y="203200"/>
                  </a:cubicBezTo>
                  <a:cubicBezTo>
                    <a:pt x="2149092" y="315424"/>
                    <a:pt x="2058117" y="406400"/>
                    <a:pt x="1945892" y="406400"/>
                  </a:cubicBezTo>
                  <a:lnTo>
                    <a:pt x="203200" y="406400"/>
                  </a:lnTo>
                  <a:cubicBezTo>
                    <a:pt x="90976" y="406400"/>
                    <a:pt x="0" y="315424"/>
                    <a:pt x="0" y="203200"/>
                  </a:cubicBezTo>
                  <a:cubicBezTo>
                    <a:pt x="0" y="90976"/>
                    <a:pt x="90976" y="0"/>
                    <a:pt x="203200" y="0"/>
                  </a:cubicBezTo>
                  <a:close/>
                </a:path>
              </a:pathLst>
            </a:custGeom>
            <a:solidFill>
              <a:srgbClr val="00D2FF"/>
            </a:solidFill>
          </p:spPr>
        </p:sp>
        <p:sp>
          <p:nvSpPr>
            <p:cNvPr name="TextBox 6" id="6"/>
            <p:cNvSpPr txBox="true"/>
            <p:nvPr/>
          </p:nvSpPr>
          <p:spPr>
            <a:xfrm>
              <a:off x="0" y="19050"/>
              <a:ext cx="2149092" cy="387350"/>
            </a:xfrm>
            <a:prstGeom prst="rect">
              <a:avLst/>
            </a:prstGeom>
          </p:spPr>
          <p:txBody>
            <a:bodyPr anchor="ctr" rtlCol="false" tIns="50800" lIns="50800" bIns="50800" rIns="50800"/>
            <a:lstStyle/>
            <a:p>
              <a:pPr algn="ctr">
                <a:lnSpc>
                  <a:spcPts val="1900"/>
                </a:lnSpc>
              </a:pPr>
            </a:p>
          </p:txBody>
        </p:sp>
      </p:grpSp>
      <p:grpSp>
        <p:nvGrpSpPr>
          <p:cNvPr name="Group 7" id="7"/>
          <p:cNvGrpSpPr/>
          <p:nvPr/>
        </p:nvGrpSpPr>
        <p:grpSpPr>
          <a:xfrm rot="0">
            <a:off x="1043842" y="7079736"/>
            <a:ext cx="819838" cy="81983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768F"/>
            </a:solidFill>
            <a:ln w="19050" cap="sq">
              <a:solidFill>
                <a:srgbClr val="FFFFFF"/>
              </a:solid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540"/>
                </a:lnSpc>
              </a:pPr>
            </a:p>
          </p:txBody>
        </p:sp>
      </p:grpSp>
      <p:sp>
        <p:nvSpPr>
          <p:cNvPr name="Freeform 10" id="10"/>
          <p:cNvSpPr/>
          <p:nvPr/>
        </p:nvSpPr>
        <p:spPr>
          <a:xfrm flipH="false" flipV="false" rot="0">
            <a:off x="1246632" y="7278299"/>
            <a:ext cx="414258" cy="422712"/>
          </a:xfrm>
          <a:custGeom>
            <a:avLst/>
            <a:gdLst/>
            <a:ahLst/>
            <a:cxnLst/>
            <a:rect r="r" b="b" t="t" l="l"/>
            <a:pathLst>
              <a:path h="422712" w="414258">
                <a:moveTo>
                  <a:pt x="0" y="0"/>
                </a:moveTo>
                <a:lnTo>
                  <a:pt x="414258" y="0"/>
                </a:lnTo>
                <a:lnTo>
                  <a:pt x="414258" y="422712"/>
                </a:lnTo>
                <a:lnTo>
                  <a:pt x="0" y="4227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6904762" y="1067117"/>
            <a:ext cx="354538" cy="354538"/>
          </a:xfrm>
          <a:custGeom>
            <a:avLst/>
            <a:gdLst/>
            <a:ahLst/>
            <a:cxnLst/>
            <a:rect r="r" b="b" t="t" l="l"/>
            <a:pathLst>
              <a:path h="354538" w="354538">
                <a:moveTo>
                  <a:pt x="0" y="0"/>
                </a:moveTo>
                <a:lnTo>
                  <a:pt x="354538" y="0"/>
                </a:lnTo>
                <a:lnTo>
                  <a:pt x="354538" y="354538"/>
                </a:lnTo>
                <a:lnTo>
                  <a:pt x="0" y="3545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174307" y="1028700"/>
            <a:ext cx="399954" cy="363458"/>
          </a:xfrm>
          <a:custGeom>
            <a:avLst/>
            <a:gdLst/>
            <a:ahLst/>
            <a:cxnLst/>
            <a:rect r="r" b="b" t="t" l="l"/>
            <a:pathLst>
              <a:path h="363458" w="399954">
                <a:moveTo>
                  <a:pt x="0" y="0"/>
                </a:moveTo>
                <a:lnTo>
                  <a:pt x="399954" y="0"/>
                </a:lnTo>
                <a:lnTo>
                  <a:pt x="399954" y="363458"/>
                </a:lnTo>
                <a:lnTo>
                  <a:pt x="0" y="3634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16681709" y="2775094"/>
            <a:ext cx="1949431" cy="348461"/>
          </a:xfrm>
          <a:custGeom>
            <a:avLst/>
            <a:gdLst/>
            <a:ahLst/>
            <a:cxnLst/>
            <a:rect r="r" b="b" t="t" l="l"/>
            <a:pathLst>
              <a:path h="348461" w="1949431">
                <a:moveTo>
                  <a:pt x="0" y="0"/>
                </a:moveTo>
                <a:lnTo>
                  <a:pt x="1949431" y="0"/>
                </a:lnTo>
                <a:lnTo>
                  <a:pt x="1949431" y="348461"/>
                </a:lnTo>
                <a:lnTo>
                  <a:pt x="0" y="3484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10800000">
            <a:off x="8953615" y="8505692"/>
            <a:ext cx="1949431" cy="348461"/>
          </a:xfrm>
          <a:custGeom>
            <a:avLst/>
            <a:gdLst/>
            <a:ahLst/>
            <a:cxnLst/>
            <a:rect r="r" b="b" t="t" l="l"/>
            <a:pathLst>
              <a:path h="348461" w="1949431">
                <a:moveTo>
                  <a:pt x="0" y="0"/>
                </a:moveTo>
                <a:lnTo>
                  <a:pt x="1949431" y="0"/>
                </a:lnTo>
                <a:lnTo>
                  <a:pt x="1949431" y="348461"/>
                </a:lnTo>
                <a:lnTo>
                  <a:pt x="0" y="3484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4211190" y="2594876"/>
            <a:ext cx="1963117" cy="1780751"/>
          </a:xfrm>
          <a:custGeom>
            <a:avLst/>
            <a:gdLst/>
            <a:ahLst/>
            <a:cxnLst/>
            <a:rect r="r" b="b" t="t" l="l"/>
            <a:pathLst>
              <a:path h="1780751" w="1963117">
                <a:moveTo>
                  <a:pt x="0" y="0"/>
                </a:moveTo>
                <a:lnTo>
                  <a:pt x="1963117" y="0"/>
                </a:lnTo>
                <a:lnTo>
                  <a:pt x="1963117" y="1780751"/>
                </a:lnTo>
                <a:lnTo>
                  <a:pt x="0" y="1780751"/>
                </a:lnTo>
                <a:lnTo>
                  <a:pt x="0" y="0"/>
                </a:lnTo>
                <a:close/>
              </a:path>
            </a:pathLst>
          </a:custGeom>
          <a:blipFill>
            <a:blip r:embed="rId12"/>
            <a:stretch>
              <a:fillRect l="0" t="0" r="0" b="0"/>
            </a:stretch>
          </a:blipFill>
        </p:spPr>
      </p:sp>
      <p:sp>
        <p:nvSpPr>
          <p:cNvPr name="TextBox 16" id="16"/>
          <p:cNvSpPr txBox="true"/>
          <p:nvPr/>
        </p:nvSpPr>
        <p:spPr>
          <a:xfrm rot="0">
            <a:off x="1028700" y="3694802"/>
            <a:ext cx="11985443" cy="3068306"/>
          </a:xfrm>
          <a:prstGeom prst="rect">
            <a:avLst/>
          </a:prstGeom>
        </p:spPr>
        <p:txBody>
          <a:bodyPr anchor="t" rtlCol="false" tIns="0" lIns="0" bIns="0" rIns="0">
            <a:spAutoFit/>
          </a:bodyPr>
          <a:lstStyle/>
          <a:p>
            <a:pPr algn="l">
              <a:lnSpc>
                <a:spcPts val="11890"/>
              </a:lnSpc>
            </a:pPr>
            <a:r>
              <a:rPr lang="en-US" sz="11772">
                <a:solidFill>
                  <a:srgbClr val="FFFFFF"/>
                </a:solidFill>
                <a:latin typeface="Roboto Bold"/>
              </a:rPr>
              <a:t>LAPORAN</a:t>
            </a:r>
          </a:p>
          <a:p>
            <a:pPr algn="l">
              <a:lnSpc>
                <a:spcPts val="11890"/>
              </a:lnSpc>
            </a:pPr>
            <a:r>
              <a:rPr lang="en-US" sz="11772">
                <a:solidFill>
                  <a:srgbClr val="FFFFFF"/>
                </a:solidFill>
                <a:latin typeface="Roboto Bold"/>
              </a:rPr>
              <a:t>KERJA PRAKTIK</a:t>
            </a:r>
          </a:p>
        </p:txBody>
      </p:sp>
      <p:sp>
        <p:nvSpPr>
          <p:cNvPr name="Freeform 17" id="17"/>
          <p:cNvSpPr/>
          <p:nvPr/>
        </p:nvSpPr>
        <p:spPr>
          <a:xfrm flipH="false" flipV="false" rot="0">
            <a:off x="10471919" y="2884491"/>
            <a:ext cx="3604566" cy="1201522"/>
          </a:xfrm>
          <a:custGeom>
            <a:avLst/>
            <a:gdLst/>
            <a:ahLst/>
            <a:cxnLst/>
            <a:rect r="r" b="b" t="t" l="l"/>
            <a:pathLst>
              <a:path h="1201522" w="3604566">
                <a:moveTo>
                  <a:pt x="0" y="0"/>
                </a:moveTo>
                <a:lnTo>
                  <a:pt x="3604566" y="0"/>
                </a:lnTo>
                <a:lnTo>
                  <a:pt x="3604566" y="1201522"/>
                </a:lnTo>
                <a:lnTo>
                  <a:pt x="0" y="1201522"/>
                </a:lnTo>
                <a:lnTo>
                  <a:pt x="0" y="0"/>
                </a:lnTo>
                <a:close/>
              </a:path>
            </a:pathLst>
          </a:custGeom>
          <a:blipFill>
            <a:blip r:embed="rId13"/>
            <a:stretch>
              <a:fillRect l="0" t="0" r="0" b="0"/>
            </a:stretch>
          </a:blipFill>
        </p:spPr>
      </p:sp>
      <p:sp>
        <p:nvSpPr>
          <p:cNvPr name="TextBox 18" id="18"/>
          <p:cNvSpPr txBox="true"/>
          <p:nvPr/>
        </p:nvSpPr>
        <p:spPr>
          <a:xfrm rot="0">
            <a:off x="1028700" y="2920750"/>
            <a:ext cx="7485937" cy="325120"/>
          </a:xfrm>
          <a:prstGeom prst="rect">
            <a:avLst/>
          </a:prstGeom>
        </p:spPr>
        <p:txBody>
          <a:bodyPr anchor="t" rtlCol="false" tIns="0" lIns="0" bIns="0" rIns="0">
            <a:spAutoFit/>
          </a:bodyPr>
          <a:lstStyle/>
          <a:p>
            <a:pPr algn="l">
              <a:lnSpc>
                <a:spcPts val="2540"/>
              </a:lnSpc>
            </a:pPr>
            <a:r>
              <a:rPr lang="en-US" sz="2000" spc="630">
                <a:solidFill>
                  <a:srgbClr val="00D2FF"/>
                </a:solidFill>
                <a:latin typeface="Roboto"/>
              </a:rPr>
              <a:t>A PRESNTATION OF</a:t>
            </a:r>
          </a:p>
        </p:txBody>
      </p:sp>
      <p:sp>
        <p:nvSpPr>
          <p:cNvPr name="TextBox 19" id="19"/>
          <p:cNvSpPr txBox="true"/>
          <p:nvPr/>
        </p:nvSpPr>
        <p:spPr>
          <a:xfrm rot="0">
            <a:off x="1863680" y="7322332"/>
            <a:ext cx="2418502" cy="315595"/>
          </a:xfrm>
          <a:prstGeom prst="rect">
            <a:avLst/>
          </a:prstGeom>
        </p:spPr>
        <p:txBody>
          <a:bodyPr anchor="t" rtlCol="false" tIns="0" lIns="0" bIns="0" rIns="0">
            <a:spAutoFit/>
          </a:bodyPr>
          <a:lstStyle/>
          <a:p>
            <a:pPr algn="ctr">
              <a:lnSpc>
                <a:spcPts val="2540"/>
              </a:lnSpc>
            </a:pPr>
            <a:r>
              <a:rPr lang="en-US" sz="2000">
                <a:solidFill>
                  <a:srgbClr val="003A46"/>
                </a:solidFill>
                <a:latin typeface="Open Sans 1 Bold"/>
              </a:rPr>
              <a:t>Mulai Sekarang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true" rot="0">
            <a:off x="-117372" y="-1271838"/>
            <a:ext cx="11193548" cy="3983037"/>
          </a:xfrm>
          <a:custGeom>
            <a:avLst/>
            <a:gdLst/>
            <a:ahLst/>
            <a:cxnLst/>
            <a:rect r="r" b="b" t="t" l="l"/>
            <a:pathLst>
              <a:path h="3983037" w="11193548">
                <a:moveTo>
                  <a:pt x="0" y="3983038"/>
                </a:moveTo>
                <a:lnTo>
                  <a:pt x="11193548" y="3983038"/>
                </a:lnTo>
                <a:lnTo>
                  <a:pt x="11193548" y="0"/>
                </a:lnTo>
                <a:lnTo>
                  <a:pt x="0" y="0"/>
                </a:lnTo>
                <a:lnTo>
                  <a:pt x="0" y="3983038"/>
                </a:lnTo>
                <a:close/>
              </a:path>
            </a:pathLst>
          </a:custGeom>
          <a:blipFill>
            <a:blip r:embed="rId2">
              <a:alphaModFix amt="29000"/>
              <a:extLst>
                <a:ext uri="{96DAC541-7B7A-43D3-8B79-37D633B846F1}">
                  <asvg:svgBlip xmlns:asvg="http://schemas.microsoft.com/office/drawing/2016/SVG/main" r:embed="rId3"/>
                </a:ext>
              </a:extLst>
            </a:blip>
            <a:stretch>
              <a:fillRect l="-4842" t="-5013" r="-171" b="0"/>
            </a:stretch>
          </a:blipFill>
          <a:ln cap="sq">
            <a:noFill/>
            <a:prstDash val="solid"/>
            <a:miter/>
          </a:ln>
        </p:spPr>
      </p:sp>
      <p:sp>
        <p:nvSpPr>
          <p:cNvPr name="Freeform 3" id="3"/>
          <p:cNvSpPr/>
          <p:nvPr/>
        </p:nvSpPr>
        <p:spPr>
          <a:xfrm flipH="false" flipV="false" rot="0">
            <a:off x="16904762" y="1067117"/>
            <a:ext cx="354538" cy="354538"/>
          </a:xfrm>
          <a:custGeom>
            <a:avLst/>
            <a:gdLst/>
            <a:ahLst/>
            <a:cxnLst/>
            <a:rect r="r" b="b" t="t" l="l"/>
            <a:pathLst>
              <a:path h="354538" w="354538">
                <a:moveTo>
                  <a:pt x="0" y="0"/>
                </a:moveTo>
                <a:lnTo>
                  <a:pt x="354538" y="0"/>
                </a:lnTo>
                <a:lnTo>
                  <a:pt x="354538" y="354538"/>
                </a:lnTo>
                <a:lnTo>
                  <a:pt x="0" y="354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174307" y="1028700"/>
            <a:ext cx="399954" cy="363458"/>
          </a:xfrm>
          <a:custGeom>
            <a:avLst/>
            <a:gdLst/>
            <a:ahLst/>
            <a:cxnLst/>
            <a:rect r="r" b="b" t="t" l="l"/>
            <a:pathLst>
              <a:path h="363458" w="399954">
                <a:moveTo>
                  <a:pt x="0" y="0"/>
                </a:moveTo>
                <a:lnTo>
                  <a:pt x="399954" y="0"/>
                </a:lnTo>
                <a:lnTo>
                  <a:pt x="399954" y="363458"/>
                </a:lnTo>
                <a:lnTo>
                  <a:pt x="0" y="3634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04191" y="4120526"/>
            <a:ext cx="14879617" cy="2045947"/>
          </a:xfrm>
          <a:custGeom>
            <a:avLst/>
            <a:gdLst/>
            <a:ahLst/>
            <a:cxnLst/>
            <a:rect r="r" b="b" t="t" l="l"/>
            <a:pathLst>
              <a:path h="2045947" w="14879617">
                <a:moveTo>
                  <a:pt x="0" y="0"/>
                </a:moveTo>
                <a:lnTo>
                  <a:pt x="14879618" y="0"/>
                </a:lnTo>
                <a:lnTo>
                  <a:pt x="14879618" y="2045948"/>
                </a:lnTo>
                <a:lnTo>
                  <a:pt x="0" y="20459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0">
            <a:off x="9144000" y="7487288"/>
            <a:ext cx="9144000" cy="3253740"/>
          </a:xfrm>
          <a:custGeom>
            <a:avLst/>
            <a:gdLst/>
            <a:ahLst/>
            <a:cxnLst/>
            <a:rect r="r" b="b" t="t" l="l"/>
            <a:pathLst>
              <a:path h="3253740" w="9144000">
                <a:moveTo>
                  <a:pt x="9144000" y="0"/>
                </a:moveTo>
                <a:lnTo>
                  <a:pt x="0" y="0"/>
                </a:lnTo>
                <a:lnTo>
                  <a:pt x="0" y="3253740"/>
                </a:lnTo>
                <a:lnTo>
                  <a:pt x="9144000" y="3253740"/>
                </a:lnTo>
                <a:lnTo>
                  <a:pt x="914400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00000">
            <a:off x="16284584" y="3415863"/>
            <a:ext cx="1949431" cy="348461"/>
          </a:xfrm>
          <a:custGeom>
            <a:avLst/>
            <a:gdLst/>
            <a:ahLst/>
            <a:cxnLst/>
            <a:rect r="r" b="b" t="t" l="l"/>
            <a:pathLst>
              <a:path h="348461" w="1949431">
                <a:moveTo>
                  <a:pt x="0" y="0"/>
                </a:moveTo>
                <a:lnTo>
                  <a:pt x="1949432" y="0"/>
                </a:lnTo>
                <a:lnTo>
                  <a:pt x="1949432" y="348461"/>
                </a:lnTo>
                <a:lnTo>
                  <a:pt x="0" y="3484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643593" y="9114158"/>
            <a:ext cx="1949431" cy="348461"/>
          </a:xfrm>
          <a:custGeom>
            <a:avLst/>
            <a:gdLst/>
            <a:ahLst/>
            <a:cxnLst/>
            <a:rect r="r" b="b" t="t" l="l"/>
            <a:pathLst>
              <a:path h="348461" w="1949431">
                <a:moveTo>
                  <a:pt x="0" y="0"/>
                </a:moveTo>
                <a:lnTo>
                  <a:pt x="1949431" y="0"/>
                </a:lnTo>
                <a:lnTo>
                  <a:pt x="1949431" y="348461"/>
                </a:lnTo>
                <a:lnTo>
                  <a:pt x="0" y="3484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2265293" y="4768210"/>
            <a:ext cx="916739" cy="750580"/>
          </a:xfrm>
          <a:custGeom>
            <a:avLst/>
            <a:gdLst/>
            <a:ahLst/>
            <a:cxnLst/>
            <a:rect r="r" b="b" t="t" l="l"/>
            <a:pathLst>
              <a:path h="750580" w="916739">
                <a:moveTo>
                  <a:pt x="0" y="0"/>
                </a:moveTo>
                <a:lnTo>
                  <a:pt x="916739" y="0"/>
                </a:lnTo>
                <a:lnTo>
                  <a:pt x="916739" y="750580"/>
                </a:lnTo>
                <a:lnTo>
                  <a:pt x="0" y="7505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5479402" y="4768210"/>
            <a:ext cx="938225" cy="750580"/>
          </a:xfrm>
          <a:custGeom>
            <a:avLst/>
            <a:gdLst/>
            <a:ahLst/>
            <a:cxnLst/>
            <a:rect r="r" b="b" t="t" l="l"/>
            <a:pathLst>
              <a:path h="750580" w="938225">
                <a:moveTo>
                  <a:pt x="0" y="0"/>
                </a:moveTo>
                <a:lnTo>
                  <a:pt x="938225" y="0"/>
                </a:lnTo>
                <a:lnTo>
                  <a:pt x="938225" y="750580"/>
                </a:lnTo>
                <a:lnTo>
                  <a:pt x="0" y="75058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8810930" y="4768210"/>
            <a:ext cx="666140" cy="750580"/>
          </a:xfrm>
          <a:custGeom>
            <a:avLst/>
            <a:gdLst/>
            <a:ahLst/>
            <a:cxnLst/>
            <a:rect r="r" b="b" t="t" l="l"/>
            <a:pathLst>
              <a:path h="750580" w="666140">
                <a:moveTo>
                  <a:pt x="0" y="0"/>
                </a:moveTo>
                <a:lnTo>
                  <a:pt x="666140" y="0"/>
                </a:lnTo>
                <a:lnTo>
                  <a:pt x="666140" y="750580"/>
                </a:lnTo>
                <a:lnTo>
                  <a:pt x="0" y="75058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2006538" y="4742855"/>
            <a:ext cx="750580" cy="750580"/>
          </a:xfrm>
          <a:custGeom>
            <a:avLst/>
            <a:gdLst/>
            <a:ahLst/>
            <a:cxnLst/>
            <a:rect r="r" b="b" t="t" l="l"/>
            <a:pathLst>
              <a:path h="750580" w="750580">
                <a:moveTo>
                  <a:pt x="0" y="0"/>
                </a:moveTo>
                <a:lnTo>
                  <a:pt x="750580" y="0"/>
                </a:lnTo>
                <a:lnTo>
                  <a:pt x="750580" y="750580"/>
                </a:lnTo>
                <a:lnTo>
                  <a:pt x="0" y="75058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15184881" y="4755533"/>
            <a:ext cx="762356" cy="775935"/>
          </a:xfrm>
          <a:custGeom>
            <a:avLst/>
            <a:gdLst/>
            <a:ahLst/>
            <a:cxnLst/>
            <a:rect r="r" b="b" t="t" l="l"/>
            <a:pathLst>
              <a:path h="775935" w="762356">
                <a:moveTo>
                  <a:pt x="0" y="0"/>
                </a:moveTo>
                <a:lnTo>
                  <a:pt x="762356" y="0"/>
                </a:lnTo>
                <a:lnTo>
                  <a:pt x="762356" y="775934"/>
                </a:lnTo>
                <a:lnTo>
                  <a:pt x="0" y="77593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14" id="14"/>
          <p:cNvSpPr txBox="true"/>
          <p:nvPr/>
        </p:nvSpPr>
        <p:spPr>
          <a:xfrm rot="0">
            <a:off x="3001770" y="2785302"/>
            <a:ext cx="11698889" cy="835406"/>
          </a:xfrm>
          <a:prstGeom prst="rect">
            <a:avLst/>
          </a:prstGeom>
        </p:spPr>
        <p:txBody>
          <a:bodyPr anchor="t" rtlCol="false" tIns="0" lIns="0" bIns="0" rIns="0">
            <a:spAutoFit/>
          </a:bodyPr>
          <a:lstStyle/>
          <a:p>
            <a:pPr algn="ctr" marL="0" indent="0" lvl="0">
              <a:lnSpc>
                <a:spcPts val="6262"/>
              </a:lnSpc>
              <a:spcBef>
                <a:spcPct val="0"/>
              </a:spcBef>
            </a:pPr>
            <a:r>
              <a:rPr lang="en-US" sz="6200">
                <a:solidFill>
                  <a:srgbClr val="FFFFFF"/>
                </a:solidFill>
                <a:latin typeface="Roboto Bold"/>
              </a:rPr>
              <a:t>TUJUAN KERJA PRAKTEK</a:t>
            </a:r>
          </a:p>
        </p:txBody>
      </p:sp>
      <p:sp>
        <p:nvSpPr>
          <p:cNvPr name="TextBox 15" id="15"/>
          <p:cNvSpPr txBox="true"/>
          <p:nvPr/>
        </p:nvSpPr>
        <p:spPr>
          <a:xfrm rot="0">
            <a:off x="1254321" y="6680824"/>
            <a:ext cx="2818539" cy="386207"/>
          </a:xfrm>
          <a:prstGeom prst="rect">
            <a:avLst/>
          </a:prstGeom>
        </p:spPr>
        <p:txBody>
          <a:bodyPr anchor="t" rtlCol="false" tIns="0" lIns="0" bIns="0" rIns="0">
            <a:spAutoFit/>
          </a:bodyPr>
          <a:lstStyle/>
          <a:p>
            <a:pPr algn="ctr">
              <a:lnSpc>
                <a:spcPts val="3123"/>
              </a:lnSpc>
            </a:pPr>
            <a:r>
              <a:rPr lang="en-US" sz="2199">
                <a:solidFill>
                  <a:srgbClr val="00D2FF"/>
                </a:solidFill>
                <a:latin typeface="Roboto Bold"/>
              </a:rPr>
              <a:t>SYARAT PENDIDIKAN</a:t>
            </a:r>
          </a:p>
        </p:txBody>
      </p:sp>
      <p:sp>
        <p:nvSpPr>
          <p:cNvPr name="TextBox 16" id="16"/>
          <p:cNvSpPr txBox="true"/>
          <p:nvPr/>
        </p:nvSpPr>
        <p:spPr>
          <a:xfrm rot="0">
            <a:off x="4548859" y="6680824"/>
            <a:ext cx="2677405" cy="1167257"/>
          </a:xfrm>
          <a:prstGeom prst="rect">
            <a:avLst/>
          </a:prstGeom>
        </p:spPr>
        <p:txBody>
          <a:bodyPr anchor="t" rtlCol="false" tIns="0" lIns="0" bIns="0" rIns="0">
            <a:spAutoFit/>
          </a:bodyPr>
          <a:lstStyle/>
          <a:p>
            <a:pPr algn="ctr">
              <a:lnSpc>
                <a:spcPts val="3123"/>
              </a:lnSpc>
            </a:pPr>
            <a:r>
              <a:rPr lang="en-US" sz="2199">
                <a:solidFill>
                  <a:srgbClr val="00D2FF"/>
                </a:solidFill>
                <a:latin typeface="Roboto Bold"/>
              </a:rPr>
              <a:t>PENYEDIA SISTEM KEBUTUHAN PERUSAHAAN</a:t>
            </a:r>
          </a:p>
        </p:txBody>
      </p:sp>
      <p:sp>
        <p:nvSpPr>
          <p:cNvPr name="TextBox 17" id="17"/>
          <p:cNvSpPr txBox="true"/>
          <p:nvPr/>
        </p:nvSpPr>
        <p:spPr>
          <a:xfrm rot="0">
            <a:off x="7845390" y="6680824"/>
            <a:ext cx="2677405" cy="1948307"/>
          </a:xfrm>
          <a:prstGeom prst="rect">
            <a:avLst/>
          </a:prstGeom>
        </p:spPr>
        <p:txBody>
          <a:bodyPr anchor="t" rtlCol="false" tIns="0" lIns="0" bIns="0" rIns="0">
            <a:spAutoFit/>
          </a:bodyPr>
          <a:lstStyle/>
          <a:p>
            <a:pPr algn="ctr">
              <a:lnSpc>
                <a:spcPts val="3123"/>
              </a:lnSpc>
            </a:pPr>
            <a:r>
              <a:rPr lang="en-US" sz="2199">
                <a:solidFill>
                  <a:srgbClr val="00D2FF"/>
                </a:solidFill>
                <a:latin typeface="Roboto Bold"/>
              </a:rPr>
              <a:t>MENAMBAH WAWASAN DAN PENGETAHUAN DALAM BIDANG JARINGAN </a:t>
            </a:r>
          </a:p>
        </p:txBody>
      </p:sp>
      <p:sp>
        <p:nvSpPr>
          <p:cNvPr name="TextBox 18" id="18"/>
          <p:cNvSpPr txBox="true"/>
          <p:nvPr/>
        </p:nvSpPr>
        <p:spPr>
          <a:xfrm rot="0">
            <a:off x="11141920" y="6680824"/>
            <a:ext cx="2677405" cy="1557782"/>
          </a:xfrm>
          <a:prstGeom prst="rect">
            <a:avLst/>
          </a:prstGeom>
        </p:spPr>
        <p:txBody>
          <a:bodyPr anchor="t" rtlCol="false" tIns="0" lIns="0" bIns="0" rIns="0">
            <a:spAutoFit/>
          </a:bodyPr>
          <a:lstStyle/>
          <a:p>
            <a:pPr algn="ctr">
              <a:lnSpc>
                <a:spcPts val="3123"/>
              </a:lnSpc>
            </a:pPr>
            <a:r>
              <a:rPr lang="en-US" sz="2199">
                <a:solidFill>
                  <a:srgbClr val="00D2FF"/>
                </a:solidFill>
                <a:latin typeface="Roboto Bold"/>
              </a:rPr>
              <a:t>PENGEMBANGAN ILMU DAN PENGALAMAN KERJA</a:t>
            </a:r>
          </a:p>
        </p:txBody>
      </p:sp>
      <p:sp>
        <p:nvSpPr>
          <p:cNvPr name="TextBox 19" id="19"/>
          <p:cNvSpPr txBox="true"/>
          <p:nvPr/>
        </p:nvSpPr>
        <p:spPr>
          <a:xfrm rot="0">
            <a:off x="14227356" y="6680824"/>
            <a:ext cx="2677405" cy="1167257"/>
          </a:xfrm>
          <a:prstGeom prst="rect">
            <a:avLst/>
          </a:prstGeom>
        </p:spPr>
        <p:txBody>
          <a:bodyPr anchor="t" rtlCol="false" tIns="0" lIns="0" bIns="0" rIns="0">
            <a:spAutoFit/>
          </a:bodyPr>
          <a:lstStyle/>
          <a:p>
            <a:pPr algn="ctr">
              <a:lnSpc>
                <a:spcPts val="3123"/>
              </a:lnSpc>
            </a:pPr>
            <a:r>
              <a:rPr lang="en-US" sz="2199">
                <a:solidFill>
                  <a:srgbClr val="00D2FF"/>
                </a:solidFill>
                <a:latin typeface="Roboto Bold"/>
              </a:rPr>
              <a:t>IMPLEMENTASI ILMU SELAMA KULIAH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8100000">
            <a:off x="-4459481" y="3556674"/>
            <a:ext cx="13380957" cy="6171966"/>
          </a:xfrm>
          <a:custGeom>
            <a:avLst/>
            <a:gdLst/>
            <a:ahLst/>
            <a:cxnLst/>
            <a:rect r="r" b="b" t="t" l="l"/>
            <a:pathLst>
              <a:path h="6171966" w="13380957">
                <a:moveTo>
                  <a:pt x="0" y="0"/>
                </a:moveTo>
                <a:lnTo>
                  <a:pt x="13380957" y="0"/>
                </a:lnTo>
                <a:lnTo>
                  <a:pt x="13380957" y="6171966"/>
                </a:lnTo>
                <a:lnTo>
                  <a:pt x="0" y="61719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6904762" y="1067117"/>
            <a:ext cx="354538" cy="354538"/>
          </a:xfrm>
          <a:custGeom>
            <a:avLst/>
            <a:gdLst/>
            <a:ahLst/>
            <a:cxnLst/>
            <a:rect r="r" b="b" t="t" l="l"/>
            <a:pathLst>
              <a:path h="354538" w="354538">
                <a:moveTo>
                  <a:pt x="0" y="0"/>
                </a:moveTo>
                <a:lnTo>
                  <a:pt x="354538" y="0"/>
                </a:lnTo>
                <a:lnTo>
                  <a:pt x="354538" y="354538"/>
                </a:lnTo>
                <a:lnTo>
                  <a:pt x="0" y="354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174307" y="1028700"/>
            <a:ext cx="399954" cy="363458"/>
          </a:xfrm>
          <a:custGeom>
            <a:avLst/>
            <a:gdLst/>
            <a:ahLst/>
            <a:cxnLst/>
            <a:rect r="r" b="b" t="t" l="l"/>
            <a:pathLst>
              <a:path h="363458" w="399954">
                <a:moveTo>
                  <a:pt x="0" y="0"/>
                </a:moveTo>
                <a:lnTo>
                  <a:pt x="399954" y="0"/>
                </a:lnTo>
                <a:lnTo>
                  <a:pt x="399954" y="363458"/>
                </a:lnTo>
                <a:lnTo>
                  <a:pt x="0" y="3634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4092396" y="932077"/>
            <a:ext cx="4069310" cy="5760580"/>
            <a:chOff x="0" y="0"/>
            <a:chExt cx="5425746" cy="7680773"/>
          </a:xfrm>
        </p:grpSpPr>
        <p:grpSp>
          <p:nvGrpSpPr>
            <p:cNvPr name="Group 6" id="6"/>
            <p:cNvGrpSpPr/>
            <p:nvPr/>
          </p:nvGrpSpPr>
          <p:grpSpPr>
            <a:xfrm rot="0">
              <a:off x="96332" y="200567"/>
              <a:ext cx="5329415" cy="7480206"/>
              <a:chOff x="0" y="0"/>
              <a:chExt cx="1093482" cy="1534778"/>
            </a:xfrm>
          </p:grpSpPr>
          <p:sp>
            <p:nvSpPr>
              <p:cNvPr name="Freeform 7" id="7"/>
              <p:cNvSpPr/>
              <p:nvPr/>
            </p:nvSpPr>
            <p:spPr>
              <a:xfrm flipH="false" flipV="false" rot="0">
                <a:off x="0" y="0"/>
                <a:ext cx="1093482" cy="1534778"/>
              </a:xfrm>
              <a:custGeom>
                <a:avLst/>
                <a:gdLst/>
                <a:ahLst/>
                <a:cxnLst/>
                <a:rect r="r" b="b" t="t" l="l"/>
                <a:pathLst>
                  <a:path h="1534778" w="1093482">
                    <a:moveTo>
                      <a:pt x="196747" y="0"/>
                    </a:moveTo>
                    <a:lnTo>
                      <a:pt x="896734" y="0"/>
                    </a:lnTo>
                    <a:cubicBezTo>
                      <a:pt x="948915" y="0"/>
                      <a:pt x="998958" y="20729"/>
                      <a:pt x="1035856" y="57626"/>
                    </a:cubicBezTo>
                    <a:cubicBezTo>
                      <a:pt x="1072753" y="94523"/>
                      <a:pt x="1093482" y="144567"/>
                      <a:pt x="1093482" y="196747"/>
                    </a:cubicBezTo>
                    <a:lnTo>
                      <a:pt x="1093482" y="1338031"/>
                    </a:lnTo>
                    <a:cubicBezTo>
                      <a:pt x="1093482" y="1390211"/>
                      <a:pt x="1072753" y="1440255"/>
                      <a:pt x="1035856" y="1477152"/>
                    </a:cubicBezTo>
                    <a:cubicBezTo>
                      <a:pt x="998958" y="1514049"/>
                      <a:pt x="948915" y="1534778"/>
                      <a:pt x="896734" y="1534778"/>
                    </a:cubicBezTo>
                    <a:lnTo>
                      <a:pt x="196747" y="1534778"/>
                    </a:lnTo>
                    <a:cubicBezTo>
                      <a:pt x="144567" y="1534778"/>
                      <a:pt x="94523" y="1514049"/>
                      <a:pt x="57626" y="1477152"/>
                    </a:cubicBezTo>
                    <a:cubicBezTo>
                      <a:pt x="20729" y="1440255"/>
                      <a:pt x="0" y="1390211"/>
                      <a:pt x="0" y="1338031"/>
                    </a:cubicBezTo>
                    <a:lnTo>
                      <a:pt x="0" y="196747"/>
                    </a:lnTo>
                    <a:cubicBezTo>
                      <a:pt x="0" y="144567"/>
                      <a:pt x="20729" y="94523"/>
                      <a:pt x="57626" y="57626"/>
                    </a:cubicBezTo>
                    <a:cubicBezTo>
                      <a:pt x="94523" y="20729"/>
                      <a:pt x="144567" y="0"/>
                      <a:pt x="196747" y="0"/>
                    </a:cubicBezTo>
                    <a:close/>
                  </a:path>
                </a:pathLst>
              </a:custGeom>
              <a:solidFill>
                <a:srgbClr val="00D2FF"/>
              </a:solidFill>
              <a:ln cap="rnd">
                <a:noFill/>
                <a:prstDash val="solid"/>
                <a:round/>
              </a:ln>
            </p:spPr>
          </p:sp>
          <p:sp>
            <p:nvSpPr>
              <p:cNvPr name="TextBox 8" id="8"/>
              <p:cNvSpPr txBox="true"/>
              <p:nvPr/>
            </p:nvSpPr>
            <p:spPr>
              <a:xfrm>
                <a:off x="0" y="-47625"/>
                <a:ext cx="1093482" cy="1582403"/>
              </a:xfrm>
              <a:prstGeom prst="rect">
                <a:avLst/>
              </a:prstGeom>
            </p:spPr>
            <p:txBody>
              <a:bodyPr anchor="ctr" rtlCol="false" tIns="50800" lIns="50800" bIns="50800" rIns="50800"/>
              <a:lstStyle/>
              <a:p>
                <a:pPr algn="ctr">
                  <a:lnSpc>
                    <a:spcPts val="3629"/>
                  </a:lnSpc>
                </a:pPr>
              </a:p>
            </p:txBody>
          </p:sp>
        </p:grpSp>
        <p:grpSp>
          <p:nvGrpSpPr>
            <p:cNvPr name="Group 9" id="9"/>
            <p:cNvGrpSpPr/>
            <p:nvPr/>
          </p:nvGrpSpPr>
          <p:grpSpPr>
            <a:xfrm rot="0">
              <a:off x="0" y="0"/>
              <a:ext cx="5228373" cy="7469104"/>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8"/>
                <a:stretch>
                  <a:fillRect l="-20631" t="0" r="-20631" b="0"/>
                </a:stretch>
              </a:blipFill>
            </p:spPr>
          </p:sp>
        </p:grpSp>
      </p:grpSp>
      <p:grpSp>
        <p:nvGrpSpPr>
          <p:cNvPr name="Group 11" id="11"/>
          <p:cNvGrpSpPr/>
          <p:nvPr/>
        </p:nvGrpSpPr>
        <p:grpSpPr>
          <a:xfrm rot="0">
            <a:off x="750802" y="4997177"/>
            <a:ext cx="2979351" cy="4219091"/>
            <a:chOff x="0" y="0"/>
            <a:chExt cx="3972468" cy="5625454"/>
          </a:xfrm>
        </p:grpSpPr>
        <p:grpSp>
          <p:nvGrpSpPr>
            <p:cNvPr name="Group 12" id="12"/>
            <p:cNvGrpSpPr/>
            <p:nvPr/>
          </p:nvGrpSpPr>
          <p:grpSpPr>
            <a:xfrm rot="0">
              <a:off x="123103" y="197941"/>
              <a:ext cx="3849364" cy="5427513"/>
              <a:chOff x="0" y="0"/>
              <a:chExt cx="690975" cy="974259"/>
            </a:xfrm>
          </p:grpSpPr>
          <p:sp>
            <p:nvSpPr>
              <p:cNvPr name="Freeform 13" id="13"/>
              <p:cNvSpPr/>
              <p:nvPr/>
            </p:nvSpPr>
            <p:spPr>
              <a:xfrm flipH="false" flipV="false" rot="0">
                <a:off x="0" y="0"/>
                <a:ext cx="690975" cy="974259"/>
              </a:xfrm>
              <a:custGeom>
                <a:avLst/>
                <a:gdLst/>
                <a:ahLst/>
                <a:cxnLst/>
                <a:rect r="r" b="b" t="t" l="l"/>
                <a:pathLst>
                  <a:path h="974259" w="690975">
                    <a:moveTo>
                      <a:pt x="187113" y="0"/>
                    </a:moveTo>
                    <a:lnTo>
                      <a:pt x="503862" y="0"/>
                    </a:lnTo>
                    <a:cubicBezTo>
                      <a:pt x="553487" y="0"/>
                      <a:pt x="601080" y="19714"/>
                      <a:pt x="636171" y="54804"/>
                    </a:cubicBezTo>
                    <a:cubicBezTo>
                      <a:pt x="671261" y="89895"/>
                      <a:pt x="690975" y="137488"/>
                      <a:pt x="690975" y="187113"/>
                    </a:cubicBezTo>
                    <a:lnTo>
                      <a:pt x="690975" y="787145"/>
                    </a:lnTo>
                    <a:cubicBezTo>
                      <a:pt x="690975" y="890485"/>
                      <a:pt x="607202" y="974259"/>
                      <a:pt x="503862" y="974259"/>
                    </a:cubicBezTo>
                    <a:lnTo>
                      <a:pt x="187113" y="974259"/>
                    </a:lnTo>
                    <a:cubicBezTo>
                      <a:pt x="137488" y="974259"/>
                      <a:pt x="89895" y="954545"/>
                      <a:pt x="54804" y="919454"/>
                    </a:cubicBezTo>
                    <a:cubicBezTo>
                      <a:pt x="19714" y="884364"/>
                      <a:pt x="0" y="836771"/>
                      <a:pt x="0" y="787145"/>
                    </a:cubicBezTo>
                    <a:lnTo>
                      <a:pt x="0" y="187113"/>
                    </a:lnTo>
                    <a:cubicBezTo>
                      <a:pt x="0" y="137488"/>
                      <a:pt x="19714" y="89895"/>
                      <a:pt x="54804" y="54804"/>
                    </a:cubicBezTo>
                    <a:cubicBezTo>
                      <a:pt x="89895" y="19714"/>
                      <a:pt x="137488" y="0"/>
                      <a:pt x="187113" y="0"/>
                    </a:cubicBezTo>
                    <a:close/>
                  </a:path>
                </a:pathLst>
              </a:custGeom>
              <a:solidFill>
                <a:srgbClr val="00D2FF"/>
              </a:solidFill>
              <a:ln cap="rnd">
                <a:noFill/>
                <a:prstDash val="solid"/>
                <a:round/>
              </a:ln>
            </p:spPr>
          </p:sp>
          <p:sp>
            <p:nvSpPr>
              <p:cNvPr name="TextBox 14" id="14"/>
              <p:cNvSpPr txBox="true"/>
              <p:nvPr/>
            </p:nvSpPr>
            <p:spPr>
              <a:xfrm>
                <a:off x="0" y="-47625"/>
                <a:ext cx="690975" cy="1021884"/>
              </a:xfrm>
              <a:prstGeom prst="rect">
                <a:avLst/>
              </a:prstGeom>
            </p:spPr>
            <p:txBody>
              <a:bodyPr anchor="ctr" rtlCol="false" tIns="50800" lIns="50800" bIns="50800" rIns="50800"/>
              <a:lstStyle/>
              <a:p>
                <a:pPr algn="ctr">
                  <a:lnSpc>
                    <a:spcPts val="3629"/>
                  </a:lnSpc>
                </a:pPr>
              </a:p>
            </p:txBody>
          </p:sp>
        </p:grpSp>
        <p:grpSp>
          <p:nvGrpSpPr>
            <p:cNvPr name="Group 15" id="15"/>
            <p:cNvGrpSpPr/>
            <p:nvPr/>
          </p:nvGrpSpPr>
          <p:grpSpPr>
            <a:xfrm rot="0">
              <a:off x="0" y="0"/>
              <a:ext cx="3819505" cy="5456435"/>
              <a:chOff x="0" y="0"/>
              <a:chExt cx="4445000" cy="6350000"/>
            </a:xfrm>
          </p:grpSpPr>
          <p:sp>
            <p:nvSpPr>
              <p:cNvPr name="Freeform 16" id="16"/>
              <p:cNvSpPr/>
              <p:nvPr/>
            </p:nvSpPr>
            <p:spPr>
              <a:xfrm flipH="false" flipV="false" rot="0">
                <a:off x="0" y="0"/>
                <a:ext cx="4445000" cy="6350000"/>
              </a:xfrm>
              <a:custGeom>
                <a:avLst/>
                <a:gdLst/>
                <a:ahLst/>
                <a:cxnLst/>
                <a:rect r="r" b="b" t="t" l="l"/>
                <a:pathLst>
                  <a:path h="6350000" w="4445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9"/>
                <a:stretch>
                  <a:fillRect l="0" t="0" r="-186352" b="0"/>
                </a:stretch>
              </a:blipFill>
            </p:spPr>
          </p:sp>
        </p:grpSp>
      </p:grpSp>
      <p:grpSp>
        <p:nvGrpSpPr>
          <p:cNvPr name="Group 17" id="17"/>
          <p:cNvGrpSpPr/>
          <p:nvPr/>
        </p:nvGrpSpPr>
        <p:grpSpPr>
          <a:xfrm rot="0">
            <a:off x="4069719" y="7106722"/>
            <a:ext cx="4091987" cy="1679466"/>
            <a:chOff x="0" y="0"/>
            <a:chExt cx="5455983" cy="2239287"/>
          </a:xfrm>
        </p:grpSpPr>
        <p:grpSp>
          <p:nvGrpSpPr>
            <p:cNvPr name="Group 18" id="18"/>
            <p:cNvGrpSpPr/>
            <p:nvPr/>
          </p:nvGrpSpPr>
          <p:grpSpPr>
            <a:xfrm rot="0">
              <a:off x="85298" y="133057"/>
              <a:ext cx="5370684" cy="2106230"/>
              <a:chOff x="0" y="0"/>
              <a:chExt cx="1831349" cy="718203"/>
            </a:xfrm>
          </p:grpSpPr>
          <p:sp>
            <p:nvSpPr>
              <p:cNvPr name="Freeform 19" id="19"/>
              <p:cNvSpPr/>
              <p:nvPr/>
            </p:nvSpPr>
            <p:spPr>
              <a:xfrm flipH="false" flipV="false" rot="0">
                <a:off x="0" y="0"/>
                <a:ext cx="1831349" cy="718203"/>
              </a:xfrm>
              <a:custGeom>
                <a:avLst/>
                <a:gdLst/>
                <a:ahLst/>
                <a:cxnLst/>
                <a:rect r="r" b="b" t="t" l="l"/>
                <a:pathLst>
                  <a:path h="718203" w="1831349">
                    <a:moveTo>
                      <a:pt x="48879" y="0"/>
                    </a:moveTo>
                    <a:lnTo>
                      <a:pt x="1782470" y="0"/>
                    </a:lnTo>
                    <a:cubicBezTo>
                      <a:pt x="1809465" y="0"/>
                      <a:pt x="1831349" y="21884"/>
                      <a:pt x="1831349" y="48879"/>
                    </a:cubicBezTo>
                    <a:lnTo>
                      <a:pt x="1831349" y="669324"/>
                    </a:lnTo>
                    <a:cubicBezTo>
                      <a:pt x="1831349" y="682288"/>
                      <a:pt x="1826199" y="694720"/>
                      <a:pt x="1817032" y="703887"/>
                    </a:cubicBezTo>
                    <a:cubicBezTo>
                      <a:pt x="1807866" y="713053"/>
                      <a:pt x="1795433" y="718203"/>
                      <a:pt x="1782470" y="718203"/>
                    </a:cubicBezTo>
                    <a:lnTo>
                      <a:pt x="48879" y="718203"/>
                    </a:lnTo>
                    <a:cubicBezTo>
                      <a:pt x="35915" y="718203"/>
                      <a:pt x="23483" y="713053"/>
                      <a:pt x="14316" y="703887"/>
                    </a:cubicBezTo>
                    <a:cubicBezTo>
                      <a:pt x="5150" y="694720"/>
                      <a:pt x="0" y="682288"/>
                      <a:pt x="0" y="669324"/>
                    </a:cubicBezTo>
                    <a:lnTo>
                      <a:pt x="0" y="48879"/>
                    </a:lnTo>
                    <a:cubicBezTo>
                      <a:pt x="0" y="35915"/>
                      <a:pt x="5150" y="23483"/>
                      <a:pt x="14316" y="14316"/>
                    </a:cubicBezTo>
                    <a:cubicBezTo>
                      <a:pt x="23483" y="5150"/>
                      <a:pt x="35915" y="0"/>
                      <a:pt x="48879" y="0"/>
                    </a:cubicBezTo>
                    <a:close/>
                  </a:path>
                </a:pathLst>
              </a:custGeom>
              <a:solidFill>
                <a:srgbClr val="00D2FF"/>
              </a:solidFill>
            </p:spPr>
          </p:sp>
          <p:sp>
            <p:nvSpPr>
              <p:cNvPr name="TextBox 20" id="20"/>
              <p:cNvSpPr txBox="true"/>
              <p:nvPr/>
            </p:nvSpPr>
            <p:spPr>
              <a:xfrm>
                <a:off x="0" y="-38100"/>
                <a:ext cx="1831349" cy="756303"/>
              </a:xfrm>
              <a:prstGeom prst="rect">
                <a:avLst/>
              </a:prstGeom>
            </p:spPr>
            <p:txBody>
              <a:bodyPr anchor="ctr" rtlCol="false" tIns="50800" lIns="50800" bIns="50800" rIns="50800"/>
              <a:lstStyle/>
              <a:p>
                <a:pPr algn="ctr">
                  <a:lnSpc>
                    <a:spcPts val="2413"/>
                  </a:lnSpc>
                </a:pPr>
              </a:p>
            </p:txBody>
          </p:sp>
        </p:grpSp>
        <p:grpSp>
          <p:nvGrpSpPr>
            <p:cNvPr name="Group 21" id="21"/>
            <p:cNvGrpSpPr/>
            <p:nvPr/>
          </p:nvGrpSpPr>
          <p:grpSpPr>
            <a:xfrm rot="0">
              <a:off x="0" y="0"/>
              <a:ext cx="5375866" cy="2150346"/>
              <a:chOff x="0" y="0"/>
              <a:chExt cx="6350000" cy="2540000"/>
            </a:xfrm>
          </p:grpSpPr>
          <p:sp>
            <p:nvSpPr>
              <p:cNvPr name="Freeform 22" id="22"/>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10"/>
                <a:stretch>
                  <a:fillRect l="0" t="-75856" r="0" b="-75856"/>
                </a:stretch>
              </a:blipFill>
            </p:spPr>
          </p:sp>
        </p:grpSp>
      </p:grpSp>
      <p:grpSp>
        <p:nvGrpSpPr>
          <p:cNvPr name="Group 23" id="23"/>
          <p:cNvGrpSpPr/>
          <p:nvPr/>
        </p:nvGrpSpPr>
        <p:grpSpPr>
          <a:xfrm rot="0">
            <a:off x="-861753" y="2735779"/>
            <a:ext cx="4591905" cy="1890872"/>
            <a:chOff x="0" y="0"/>
            <a:chExt cx="6122541" cy="2521162"/>
          </a:xfrm>
        </p:grpSpPr>
        <p:grpSp>
          <p:nvGrpSpPr>
            <p:cNvPr name="Group 24" id="24"/>
            <p:cNvGrpSpPr/>
            <p:nvPr/>
          </p:nvGrpSpPr>
          <p:grpSpPr>
            <a:xfrm rot="0">
              <a:off x="75810" y="149806"/>
              <a:ext cx="6046730" cy="2371356"/>
              <a:chOff x="0" y="0"/>
              <a:chExt cx="1831349" cy="718203"/>
            </a:xfrm>
          </p:grpSpPr>
          <p:sp>
            <p:nvSpPr>
              <p:cNvPr name="Freeform 25" id="25"/>
              <p:cNvSpPr/>
              <p:nvPr/>
            </p:nvSpPr>
            <p:spPr>
              <a:xfrm flipH="false" flipV="false" rot="0">
                <a:off x="0" y="0"/>
                <a:ext cx="1831349" cy="718203"/>
              </a:xfrm>
              <a:custGeom>
                <a:avLst/>
                <a:gdLst/>
                <a:ahLst/>
                <a:cxnLst/>
                <a:rect r="r" b="b" t="t" l="l"/>
                <a:pathLst>
                  <a:path h="718203" w="1831349">
                    <a:moveTo>
                      <a:pt x="48879" y="0"/>
                    </a:moveTo>
                    <a:lnTo>
                      <a:pt x="1782470" y="0"/>
                    </a:lnTo>
                    <a:cubicBezTo>
                      <a:pt x="1809465" y="0"/>
                      <a:pt x="1831349" y="21884"/>
                      <a:pt x="1831349" y="48879"/>
                    </a:cubicBezTo>
                    <a:lnTo>
                      <a:pt x="1831349" y="669324"/>
                    </a:lnTo>
                    <a:cubicBezTo>
                      <a:pt x="1831349" y="682288"/>
                      <a:pt x="1826199" y="694720"/>
                      <a:pt x="1817032" y="703887"/>
                    </a:cubicBezTo>
                    <a:cubicBezTo>
                      <a:pt x="1807866" y="713053"/>
                      <a:pt x="1795433" y="718203"/>
                      <a:pt x="1782470" y="718203"/>
                    </a:cubicBezTo>
                    <a:lnTo>
                      <a:pt x="48879" y="718203"/>
                    </a:lnTo>
                    <a:cubicBezTo>
                      <a:pt x="35915" y="718203"/>
                      <a:pt x="23483" y="713053"/>
                      <a:pt x="14316" y="703887"/>
                    </a:cubicBezTo>
                    <a:cubicBezTo>
                      <a:pt x="5150" y="694720"/>
                      <a:pt x="0" y="682288"/>
                      <a:pt x="0" y="669324"/>
                    </a:cubicBezTo>
                    <a:lnTo>
                      <a:pt x="0" y="48879"/>
                    </a:lnTo>
                    <a:cubicBezTo>
                      <a:pt x="0" y="35915"/>
                      <a:pt x="5150" y="23483"/>
                      <a:pt x="14316" y="14316"/>
                    </a:cubicBezTo>
                    <a:cubicBezTo>
                      <a:pt x="23483" y="5150"/>
                      <a:pt x="35915" y="0"/>
                      <a:pt x="48879" y="0"/>
                    </a:cubicBezTo>
                    <a:close/>
                  </a:path>
                </a:pathLst>
              </a:custGeom>
              <a:solidFill>
                <a:srgbClr val="00D2FF"/>
              </a:solidFill>
            </p:spPr>
          </p:sp>
          <p:sp>
            <p:nvSpPr>
              <p:cNvPr name="TextBox 26" id="26"/>
              <p:cNvSpPr txBox="true"/>
              <p:nvPr/>
            </p:nvSpPr>
            <p:spPr>
              <a:xfrm>
                <a:off x="0" y="-38100"/>
                <a:ext cx="1831349" cy="756303"/>
              </a:xfrm>
              <a:prstGeom prst="rect">
                <a:avLst/>
              </a:prstGeom>
            </p:spPr>
            <p:txBody>
              <a:bodyPr anchor="ctr" rtlCol="false" tIns="50800" lIns="50800" bIns="50800" rIns="50800"/>
              <a:lstStyle/>
              <a:p>
                <a:pPr algn="ctr">
                  <a:lnSpc>
                    <a:spcPts val="2414"/>
                  </a:lnSpc>
                </a:pPr>
              </a:p>
            </p:txBody>
          </p:sp>
        </p:grpSp>
        <p:grpSp>
          <p:nvGrpSpPr>
            <p:cNvPr name="Group 27" id="27"/>
            <p:cNvGrpSpPr/>
            <p:nvPr/>
          </p:nvGrpSpPr>
          <p:grpSpPr>
            <a:xfrm rot="0">
              <a:off x="0" y="0"/>
              <a:ext cx="6052564" cy="2421026"/>
              <a:chOff x="0" y="0"/>
              <a:chExt cx="6350000" cy="2540000"/>
            </a:xfrm>
          </p:grpSpPr>
          <p:sp>
            <p:nvSpPr>
              <p:cNvPr name="Freeform 28" id="28"/>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11"/>
                <a:stretch>
                  <a:fillRect l="0" t="-73878" r="0" b="-73878"/>
                </a:stretch>
              </a:blipFill>
            </p:spPr>
          </p:sp>
        </p:grpSp>
      </p:grpSp>
      <p:sp>
        <p:nvSpPr>
          <p:cNvPr name="TextBox 29" id="29"/>
          <p:cNvSpPr txBox="true"/>
          <p:nvPr/>
        </p:nvSpPr>
        <p:spPr>
          <a:xfrm rot="0">
            <a:off x="8677789" y="1904719"/>
            <a:ext cx="9610211" cy="1447165"/>
          </a:xfrm>
          <a:prstGeom prst="rect">
            <a:avLst/>
          </a:prstGeom>
        </p:spPr>
        <p:txBody>
          <a:bodyPr anchor="t" rtlCol="false" tIns="0" lIns="0" bIns="0" rIns="0">
            <a:spAutoFit/>
          </a:bodyPr>
          <a:lstStyle/>
          <a:p>
            <a:pPr algn="l" marL="0" indent="0" lvl="0">
              <a:lnSpc>
                <a:spcPts val="5554"/>
              </a:lnSpc>
              <a:spcBef>
                <a:spcPct val="0"/>
              </a:spcBef>
            </a:pPr>
            <a:r>
              <a:rPr lang="en-US" sz="5499">
                <a:solidFill>
                  <a:srgbClr val="FFFFFF"/>
                </a:solidFill>
                <a:latin typeface="Roboto Bold"/>
              </a:rPr>
              <a:t>MEKANISME PEMETAAN INFRASTRUKTUR JARINGAN</a:t>
            </a:r>
          </a:p>
        </p:txBody>
      </p:sp>
      <p:sp>
        <p:nvSpPr>
          <p:cNvPr name="TextBox 30" id="30"/>
          <p:cNvSpPr txBox="true"/>
          <p:nvPr/>
        </p:nvSpPr>
        <p:spPr>
          <a:xfrm rot="0">
            <a:off x="8677789" y="4591136"/>
            <a:ext cx="3688422" cy="1539703"/>
          </a:xfrm>
          <a:prstGeom prst="rect">
            <a:avLst/>
          </a:prstGeom>
        </p:spPr>
        <p:txBody>
          <a:bodyPr anchor="t" rtlCol="false" tIns="0" lIns="0" bIns="0" rIns="0">
            <a:spAutoFit/>
          </a:bodyPr>
          <a:lstStyle/>
          <a:p>
            <a:pPr algn="l">
              <a:lnSpc>
                <a:spcPts val="3093"/>
              </a:lnSpc>
            </a:pPr>
            <a:r>
              <a:rPr lang="en-US" sz="2178">
                <a:solidFill>
                  <a:srgbClr val="FFFFFF"/>
                </a:solidFill>
                <a:latin typeface="Open Sans 1"/>
              </a:rPr>
              <a:t>Mengakses Software dan Web dari Telkom Akses untuk mengekstrak data Infrastruktur Jaringan.</a:t>
            </a:r>
          </a:p>
        </p:txBody>
      </p:sp>
      <p:sp>
        <p:nvSpPr>
          <p:cNvPr name="TextBox 31" id="31"/>
          <p:cNvSpPr txBox="true"/>
          <p:nvPr/>
        </p:nvSpPr>
        <p:spPr>
          <a:xfrm rot="0">
            <a:off x="13047174" y="4591136"/>
            <a:ext cx="3688422" cy="1539703"/>
          </a:xfrm>
          <a:prstGeom prst="rect">
            <a:avLst/>
          </a:prstGeom>
        </p:spPr>
        <p:txBody>
          <a:bodyPr anchor="t" rtlCol="false" tIns="0" lIns="0" bIns="0" rIns="0">
            <a:spAutoFit/>
          </a:bodyPr>
          <a:lstStyle/>
          <a:p>
            <a:pPr algn="l">
              <a:lnSpc>
                <a:spcPts val="3093"/>
              </a:lnSpc>
            </a:pPr>
            <a:r>
              <a:rPr lang="en-US" sz="2178">
                <a:solidFill>
                  <a:srgbClr val="FFFFFF"/>
                </a:solidFill>
                <a:latin typeface="Open Sans 1"/>
              </a:rPr>
              <a:t>Penyortiran dan Penyerderhanaan data di Excel dan Software lain agar bisa di terapkan di Maps.</a:t>
            </a:r>
          </a:p>
        </p:txBody>
      </p:sp>
      <p:sp>
        <p:nvSpPr>
          <p:cNvPr name="TextBox 32" id="32"/>
          <p:cNvSpPr txBox="true"/>
          <p:nvPr/>
        </p:nvSpPr>
        <p:spPr>
          <a:xfrm rot="0">
            <a:off x="8677789" y="7676564"/>
            <a:ext cx="3688422" cy="1539703"/>
          </a:xfrm>
          <a:prstGeom prst="rect">
            <a:avLst/>
          </a:prstGeom>
        </p:spPr>
        <p:txBody>
          <a:bodyPr anchor="t" rtlCol="false" tIns="0" lIns="0" bIns="0" rIns="0">
            <a:spAutoFit/>
          </a:bodyPr>
          <a:lstStyle/>
          <a:p>
            <a:pPr algn="l">
              <a:lnSpc>
                <a:spcPts val="3093"/>
              </a:lnSpc>
            </a:pPr>
            <a:r>
              <a:rPr lang="en-US" sz="2178">
                <a:solidFill>
                  <a:srgbClr val="FFFFFF"/>
                </a:solidFill>
                <a:latin typeface="Open Sans 1"/>
              </a:rPr>
              <a:t>Memasukan dan Menerapkan Data dan Simbol Infrastruktur Jaringan pada Maps</a:t>
            </a:r>
          </a:p>
        </p:txBody>
      </p:sp>
      <p:sp>
        <p:nvSpPr>
          <p:cNvPr name="TextBox 33" id="33"/>
          <p:cNvSpPr txBox="true"/>
          <p:nvPr/>
        </p:nvSpPr>
        <p:spPr>
          <a:xfrm rot="0">
            <a:off x="13047174" y="7676564"/>
            <a:ext cx="3688422" cy="1539703"/>
          </a:xfrm>
          <a:prstGeom prst="rect">
            <a:avLst/>
          </a:prstGeom>
        </p:spPr>
        <p:txBody>
          <a:bodyPr anchor="t" rtlCol="false" tIns="0" lIns="0" bIns="0" rIns="0">
            <a:spAutoFit/>
          </a:bodyPr>
          <a:lstStyle/>
          <a:p>
            <a:pPr algn="l">
              <a:lnSpc>
                <a:spcPts val="3093"/>
              </a:lnSpc>
            </a:pPr>
            <a:r>
              <a:rPr lang="en-US" sz="2178">
                <a:solidFill>
                  <a:srgbClr val="FFFFFF"/>
                </a:solidFill>
                <a:latin typeface="Open Sans 1"/>
              </a:rPr>
              <a:t>Upload dan Menampilkan data ke Google Earth agar bisa diakses dan ditest pada tim Survey dan Assurance.</a:t>
            </a:r>
          </a:p>
        </p:txBody>
      </p:sp>
      <p:sp>
        <p:nvSpPr>
          <p:cNvPr name="TextBox 34" id="34"/>
          <p:cNvSpPr txBox="true"/>
          <p:nvPr/>
        </p:nvSpPr>
        <p:spPr>
          <a:xfrm rot="0">
            <a:off x="8677789" y="3742765"/>
            <a:ext cx="3688422" cy="497906"/>
          </a:xfrm>
          <a:prstGeom prst="rect">
            <a:avLst/>
          </a:prstGeom>
        </p:spPr>
        <p:txBody>
          <a:bodyPr anchor="t" rtlCol="false" tIns="0" lIns="0" bIns="0" rIns="0">
            <a:spAutoFit/>
          </a:bodyPr>
          <a:lstStyle/>
          <a:p>
            <a:pPr algn="l">
              <a:lnSpc>
                <a:spcPts val="4003"/>
              </a:lnSpc>
            </a:pPr>
            <a:r>
              <a:rPr lang="en-US" sz="2819">
                <a:solidFill>
                  <a:srgbClr val="00D2FF"/>
                </a:solidFill>
                <a:latin typeface="Roboto Bold"/>
              </a:rPr>
              <a:t>DATA COLLECTION</a:t>
            </a:r>
          </a:p>
        </p:txBody>
      </p:sp>
      <p:sp>
        <p:nvSpPr>
          <p:cNvPr name="TextBox 35" id="35"/>
          <p:cNvSpPr txBox="true"/>
          <p:nvPr/>
        </p:nvSpPr>
        <p:spPr>
          <a:xfrm rot="0">
            <a:off x="13047174" y="3742765"/>
            <a:ext cx="3688422" cy="497906"/>
          </a:xfrm>
          <a:prstGeom prst="rect">
            <a:avLst/>
          </a:prstGeom>
        </p:spPr>
        <p:txBody>
          <a:bodyPr anchor="t" rtlCol="false" tIns="0" lIns="0" bIns="0" rIns="0">
            <a:spAutoFit/>
          </a:bodyPr>
          <a:lstStyle/>
          <a:p>
            <a:pPr algn="l">
              <a:lnSpc>
                <a:spcPts val="4003"/>
              </a:lnSpc>
            </a:pPr>
            <a:r>
              <a:rPr lang="en-US" sz="2819">
                <a:solidFill>
                  <a:srgbClr val="00D2FF"/>
                </a:solidFill>
                <a:latin typeface="Roboto Bold"/>
              </a:rPr>
              <a:t>DATA MODELING</a:t>
            </a:r>
          </a:p>
        </p:txBody>
      </p:sp>
      <p:sp>
        <p:nvSpPr>
          <p:cNvPr name="TextBox 36" id="36"/>
          <p:cNvSpPr txBox="true"/>
          <p:nvPr/>
        </p:nvSpPr>
        <p:spPr>
          <a:xfrm rot="0">
            <a:off x="8677789" y="6969983"/>
            <a:ext cx="3688422" cy="497906"/>
          </a:xfrm>
          <a:prstGeom prst="rect">
            <a:avLst/>
          </a:prstGeom>
        </p:spPr>
        <p:txBody>
          <a:bodyPr anchor="t" rtlCol="false" tIns="0" lIns="0" bIns="0" rIns="0">
            <a:spAutoFit/>
          </a:bodyPr>
          <a:lstStyle/>
          <a:p>
            <a:pPr algn="l">
              <a:lnSpc>
                <a:spcPts val="4003"/>
              </a:lnSpc>
            </a:pPr>
            <a:r>
              <a:rPr lang="en-US" sz="2819">
                <a:solidFill>
                  <a:srgbClr val="00D2FF"/>
                </a:solidFill>
                <a:latin typeface="Roboto Bold"/>
              </a:rPr>
              <a:t>DATA INSTALATION</a:t>
            </a:r>
          </a:p>
        </p:txBody>
      </p:sp>
      <p:sp>
        <p:nvSpPr>
          <p:cNvPr name="TextBox 37" id="37"/>
          <p:cNvSpPr txBox="true"/>
          <p:nvPr/>
        </p:nvSpPr>
        <p:spPr>
          <a:xfrm rot="0">
            <a:off x="13047174" y="6969983"/>
            <a:ext cx="4034857" cy="497906"/>
          </a:xfrm>
          <a:prstGeom prst="rect">
            <a:avLst/>
          </a:prstGeom>
        </p:spPr>
        <p:txBody>
          <a:bodyPr anchor="t" rtlCol="false" tIns="0" lIns="0" bIns="0" rIns="0">
            <a:spAutoFit/>
          </a:bodyPr>
          <a:lstStyle/>
          <a:p>
            <a:pPr algn="l">
              <a:lnSpc>
                <a:spcPts val="4003"/>
              </a:lnSpc>
            </a:pPr>
            <a:r>
              <a:rPr lang="en-US" sz="2819">
                <a:solidFill>
                  <a:srgbClr val="00D2FF"/>
                </a:solidFill>
                <a:latin typeface="Roboto Bold"/>
              </a:rPr>
              <a:t>UPLOADING &amp; TESTING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4752149" y="1465380"/>
            <a:ext cx="3678120" cy="7356240"/>
          </a:xfrm>
          <a:custGeom>
            <a:avLst/>
            <a:gdLst/>
            <a:ahLst/>
            <a:cxnLst/>
            <a:rect r="r" b="b" t="t" l="l"/>
            <a:pathLst>
              <a:path h="7356240" w="3678120">
                <a:moveTo>
                  <a:pt x="0" y="0"/>
                </a:moveTo>
                <a:lnTo>
                  <a:pt x="3678120" y="0"/>
                </a:lnTo>
                <a:lnTo>
                  <a:pt x="3678120" y="7356240"/>
                </a:lnTo>
                <a:lnTo>
                  <a:pt x="0" y="73562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70637" y="1761988"/>
            <a:ext cx="6763023" cy="676302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540"/>
                </a:lnSpc>
              </a:pPr>
            </a:p>
          </p:txBody>
        </p:sp>
      </p:grpSp>
      <p:grpSp>
        <p:nvGrpSpPr>
          <p:cNvPr name="Group 6" id="6"/>
          <p:cNvGrpSpPr/>
          <p:nvPr/>
        </p:nvGrpSpPr>
        <p:grpSpPr>
          <a:xfrm rot="0">
            <a:off x="1635874" y="2027225"/>
            <a:ext cx="6232550" cy="62325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D2FF"/>
            </a:solidFill>
            <a:ln w="12700">
              <a:solidFill>
                <a:srgbClr val="000000"/>
              </a:solidFill>
            </a:ln>
          </p:spPr>
        </p:sp>
      </p:grpSp>
      <p:sp>
        <p:nvSpPr>
          <p:cNvPr name="Freeform 8" id="8"/>
          <p:cNvSpPr/>
          <p:nvPr/>
        </p:nvSpPr>
        <p:spPr>
          <a:xfrm flipH="true" flipV="false" rot="0">
            <a:off x="9144000" y="7487288"/>
            <a:ext cx="9144000" cy="3253740"/>
          </a:xfrm>
          <a:custGeom>
            <a:avLst/>
            <a:gdLst/>
            <a:ahLst/>
            <a:cxnLst/>
            <a:rect r="r" b="b" t="t" l="l"/>
            <a:pathLst>
              <a:path h="3253740" w="9144000">
                <a:moveTo>
                  <a:pt x="9144000" y="0"/>
                </a:moveTo>
                <a:lnTo>
                  <a:pt x="0" y="0"/>
                </a:lnTo>
                <a:lnTo>
                  <a:pt x="0" y="3253740"/>
                </a:lnTo>
                <a:lnTo>
                  <a:pt x="9144000" y="3253740"/>
                </a:lnTo>
                <a:lnTo>
                  <a:pt x="914400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true" rot="0">
            <a:off x="-117372" y="-1271838"/>
            <a:ext cx="11193548" cy="3983037"/>
          </a:xfrm>
          <a:custGeom>
            <a:avLst/>
            <a:gdLst/>
            <a:ahLst/>
            <a:cxnLst/>
            <a:rect r="r" b="b" t="t" l="l"/>
            <a:pathLst>
              <a:path h="3983037" w="11193548">
                <a:moveTo>
                  <a:pt x="0" y="3983038"/>
                </a:moveTo>
                <a:lnTo>
                  <a:pt x="11193548" y="3983038"/>
                </a:lnTo>
                <a:lnTo>
                  <a:pt x="11193548" y="0"/>
                </a:lnTo>
                <a:lnTo>
                  <a:pt x="0" y="0"/>
                </a:lnTo>
                <a:lnTo>
                  <a:pt x="0" y="3983038"/>
                </a:lnTo>
                <a:close/>
              </a:path>
            </a:pathLst>
          </a:custGeom>
          <a:blipFill>
            <a:blip r:embed="rId4">
              <a:alphaModFix amt="29000"/>
              <a:extLst>
                <a:ext uri="{96DAC541-7B7A-43D3-8B79-37D633B846F1}">
                  <asvg:svgBlip xmlns:asvg="http://schemas.microsoft.com/office/drawing/2016/SVG/main" r:embed="rId5"/>
                </a:ext>
              </a:extLst>
            </a:blip>
            <a:stretch>
              <a:fillRect l="-4842" t="-5013" r="-171" b="0"/>
            </a:stretch>
          </a:blipFill>
          <a:ln cap="sq">
            <a:noFill/>
            <a:prstDash val="solid"/>
            <a:miter/>
          </a:ln>
        </p:spPr>
      </p:sp>
      <p:grpSp>
        <p:nvGrpSpPr>
          <p:cNvPr name="Group 10" id="10"/>
          <p:cNvGrpSpPr/>
          <p:nvPr/>
        </p:nvGrpSpPr>
        <p:grpSpPr>
          <a:xfrm rot="0">
            <a:off x="1876173" y="2267524"/>
            <a:ext cx="5751952" cy="57519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47090" t="0" r="-47090" b="0"/>
              </a:stretch>
            </a:blipFill>
          </p:spPr>
        </p:sp>
      </p:grpSp>
      <p:sp>
        <p:nvSpPr>
          <p:cNvPr name="Freeform 12" id="12"/>
          <p:cNvSpPr/>
          <p:nvPr/>
        </p:nvSpPr>
        <p:spPr>
          <a:xfrm flipH="false" flipV="false" rot="0">
            <a:off x="16904762" y="1067117"/>
            <a:ext cx="354538" cy="354538"/>
          </a:xfrm>
          <a:custGeom>
            <a:avLst/>
            <a:gdLst/>
            <a:ahLst/>
            <a:cxnLst/>
            <a:rect r="r" b="b" t="t" l="l"/>
            <a:pathLst>
              <a:path h="354538" w="354538">
                <a:moveTo>
                  <a:pt x="0" y="0"/>
                </a:moveTo>
                <a:lnTo>
                  <a:pt x="354538" y="0"/>
                </a:lnTo>
                <a:lnTo>
                  <a:pt x="354538" y="354538"/>
                </a:lnTo>
                <a:lnTo>
                  <a:pt x="0" y="3545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6174307" y="1028700"/>
            <a:ext cx="399954" cy="363458"/>
          </a:xfrm>
          <a:custGeom>
            <a:avLst/>
            <a:gdLst/>
            <a:ahLst/>
            <a:cxnLst/>
            <a:rect r="r" b="b" t="t" l="l"/>
            <a:pathLst>
              <a:path h="363458" w="399954">
                <a:moveTo>
                  <a:pt x="0" y="0"/>
                </a:moveTo>
                <a:lnTo>
                  <a:pt x="399954" y="0"/>
                </a:lnTo>
                <a:lnTo>
                  <a:pt x="399954" y="363458"/>
                </a:lnTo>
                <a:lnTo>
                  <a:pt x="0" y="3634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5400000">
            <a:off x="16681709" y="2775094"/>
            <a:ext cx="1949431" cy="348461"/>
          </a:xfrm>
          <a:custGeom>
            <a:avLst/>
            <a:gdLst/>
            <a:ahLst/>
            <a:cxnLst/>
            <a:rect r="r" b="b" t="t" l="l"/>
            <a:pathLst>
              <a:path h="348461" w="1949431">
                <a:moveTo>
                  <a:pt x="0" y="0"/>
                </a:moveTo>
                <a:lnTo>
                  <a:pt x="1949431" y="0"/>
                </a:lnTo>
                <a:lnTo>
                  <a:pt x="1949431" y="348461"/>
                </a:lnTo>
                <a:lnTo>
                  <a:pt x="0" y="34846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10800000">
            <a:off x="8953615" y="8505692"/>
            <a:ext cx="1949431" cy="348461"/>
          </a:xfrm>
          <a:custGeom>
            <a:avLst/>
            <a:gdLst/>
            <a:ahLst/>
            <a:cxnLst/>
            <a:rect r="r" b="b" t="t" l="l"/>
            <a:pathLst>
              <a:path h="348461" w="1949431">
                <a:moveTo>
                  <a:pt x="0" y="0"/>
                </a:moveTo>
                <a:lnTo>
                  <a:pt x="1949431" y="0"/>
                </a:lnTo>
                <a:lnTo>
                  <a:pt x="1949431" y="348461"/>
                </a:lnTo>
                <a:lnTo>
                  <a:pt x="0" y="34846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9144000" y="4170680"/>
            <a:ext cx="8115300" cy="2088516"/>
          </a:xfrm>
          <a:prstGeom prst="rect">
            <a:avLst/>
          </a:prstGeom>
        </p:spPr>
        <p:txBody>
          <a:bodyPr anchor="t" rtlCol="false" tIns="0" lIns="0" bIns="0" rIns="0">
            <a:spAutoFit/>
          </a:bodyPr>
          <a:lstStyle/>
          <a:p>
            <a:pPr algn="l">
              <a:lnSpc>
                <a:spcPts val="8080"/>
              </a:lnSpc>
            </a:pPr>
            <a:r>
              <a:rPr lang="en-US" sz="8000">
                <a:solidFill>
                  <a:srgbClr val="FFFFFF"/>
                </a:solidFill>
                <a:latin typeface="Roboto Bold"/>
              </a:rPr>
              <a:t>HASIL DAN</a:t>
            </a:r>
          </a:p>
          <a:p>
            <a:pPr algn="l">
              <a:lnSpc>
                <a:spcPts val="8080"/>
              </a:lnSpc>
            </a:pPr>
            <a:r>
              <a:rPr lang="en-US" sz="8000">
                <a:solidFill>
                  <a:srgbClr val="FFFFFF"/>
                </a:solidFill>
                <a:latin typeface="Roboto Bold"/>
              </a:rPr>
              <a:t>PEMBAHASAN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true" flipV="true" rot="0">
            <a:off x="9144000" y="-784708"/>
            <a:ext cx="9144000" cy="3253740"/>
          </a:xfrm>
          <a:custGeom>
            <a:avLst/>
            <a:gdLst/>
            <a:ahLst/>
            <a:cxnLst/>
            <a:rect r="r" b="b" t="t" l="l"/>
            <a:pathLst>
              <a:path h="3253740" w="9144000">
                <a:moveTo>
                  <a:pt x="9144000" y="3253740"/>
                </a:moveTo>
                <a:lnTo>
                  <a:pt x="0" y="3253740"/>
                </a:lnTo>
                <a:lnTo>
                  <a:pt x="0" y="0"/>
                </a:lnTo>
                <a:lnTo>
                  <a:pt x="9144000" y="0"/>
                </a:lnTo>
                <a:lnTo>
                  <a:pt x="9144000" y="325374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391691">
            <a:off x="-2007791" y="7201017"/>
            <a:ext cx="13380957" cy="6171966"/>
          </a:xfrm>
          <a:custGeom>
            <a:avLst/>
            <a:gdLst/>
            <a:ahLst/>
            <a:cxnLst/>
            <a:rect r="r" b="b" t="t" l="l"/>
            <a:pathLst>
              <a:path h="6171966" w="13380957">
                <a:moveTo>
                  <a:pt x="0" y="0"/>
                </a:moveTo>
                <a:lnTo>
                  <a:pt x="13380957" y="0"/>
                </a:lnTo>
                <a:lnTo>
                  <a:pt x="13380957" y="6171966"/>
                </a:lnTo>
                <a:lnTo>
                  <a:pt x="0" y="6171966"/>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a:grpSpLocks noChangeAspect="true"/>
          </p:cNvGrpSpPr>
          <p:nvPr/>
        </p:nvGrpSpPr>
        <p:grpSpPr>
          <a:xfrm rot="0">
            <a:off x="3544734" y="2469032"/>
            <a:ext cx="5378085" cy="5554486"/>
            <a:chOff x="0" y="0"/>
            <a:chExt cx="6350000" cy="6558280"/>
          </a:xfrm>
        </p:grpSpPr>
        <p:sp>
          <p:nvSpPr>
            <p:cNvPr name="Freeform 5" id="5"/>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62640" t="0" r="-8107" b="0"/>
              </a:stretch>
            </a:blipFill>
          </p:spPr>
        </p:sp>
        <p:sp>
          <p:nvSpPr>
            <p:cNvPr name="Freeform 6" id="6"/>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CC0DF"/>
            </a:solidFill>
          </p:spPr>
        </p:sp>
      </p:grpSp>
      <p:grpSp>
        <p:nvGrpSpPr>
          <p:cNvPr name="Group 7" id="7"/>
          <p:cNvGrpSpPr>
            <a:grpSpLocks noChangeAspect="true"/>
          </p:cNvGrpSpPr>
          <p:nvPr/>
        </p:nvGrpSpPr>
        <p:grpSpPr>
          <a:xfrm rot="0">
            <a:off x="9365181" y="2469032"/>
            <a:ext cx="5378085" cy="5554486"/>
            <a:chOff x="0" y="0"/>
            <a:chExt cx="6350000" cy="6558280"/>
          </a:xfrm>
        </p:grpSpPr>
        <p:sp>
          <p:nvSpPr>
            <p:cNvPr name="Freeform 8" id="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7"/>
              <a:stretch>
                <a:fillRect l="-48522" t="0" r="0" b="0"/>
              </a:stretch>
            </a:blipFill>
          </p:spPr>
        </p:sp>
        <p:sp>
          <p:nvSpPr>
            <p:cNvPr name="Freeform 9" id="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CC0DF"/>
            </a:solidFill>
          </p:spPr>
        </p:sp>
      </p:grpSp>
      <p:sp>
        <p:nvSpPr>
          <p:cNvPr name="TextBox 10" id="10"/>
          <p:cNvSpPr txBox="true"/>
          <p:nvPr/>
        </p:nvSpPr>
        <p:spPr>
          <a:xfrm rot="0">
            <a:off x="2909965" y="1123950"/>
            <a:ext cx="12468070" cy="742315"/>
          </a:xfrm>
          <a:prstGeom prst="rect">
            <a:avLst/>
          </a:prstGeom>
        </p:spPr>
        <p:txBody>
          <a:bodyPr anchor="t" rtlCol="false" tIns="0" lIns="0" bIns="0" rIns="0">
            <a:spAutoFit/>
          </a:bodyPr>
          <a:lstStyle/>
          <a:p>
            <a:pPr algn="ctr" marL="0" indent="0" lvl="0">
              <a:lnSpc>
                <a:spcPts val="5554"/>
              </a:lnSpc>
              <a:spcBef>
                <a:spcPct val="0"/>
              </a:spcBef>
            </a:pPr>
            <a:r>
              <a:rPr lang="en-US" sz="5499">
                <a:solidFill>
                  <a:srgbClr val="FFFFFF"/>
                </a:solidFill>
                <a:latin typeface="Roboto Bold"/>
              </a:rPr>
              <a:t>ALAT DAN MEDIA YANG DIGUNAKAN</a:t>
            </a:r>
          </a:p>
        </p:txBody>
      </p:sp>
      <p:sp>
        <p:nvSpPr>
          <p:cNvPr name="TextBox 11" id="11"/>
          <p:cNvSpPr txBox="true"/>
          <p:nvPr/>
        </p:nvSpPr>
        <p:spPr>
          <a:xfrm rot="0">
            <a:off x="3544734" y="8197264"/>
            <a:ext cx="5378085" cy="1384681"/>
          </a:xfrm>
          <a:prstGeom prst="rect">
            <a:avLst/>
          </a:prstGeom>
        </p:spPr>
        <p:txBody>
          <a:bodyPr anchor="t" rtlCol="false" tIns="0" lIns="0" bIns="0" rIns="0">
            <a:spAutoFit/>
          </a:bodyPr>
          <a:lstStyle/>
          <a:p>
            <a:pPr algn="l">
              <a:lnSpc>
                <a:spcPts val="3691"/>
              </a:lnSpc>
            </a:pPr>
            <a:r>
              <a:rPr lang="en-US" sz="2599">
                <a:solidFill>
                  <a:srgbClr val="FFFFFF"/>
                </a:solidFill>
                <a:latin typeface="Open Sans 1"/>
              </a:rPr>
              <a:t>Google My Maps digunakan sebagai platform untuk memetakan data.</a:t>
            </a:r>
          </a:p>
        </p:txBody>
      </p:sp>
      <p:sp>
        <p:nvSpPr>
          <p:cNvPr name="TextBox 12" id="12"/>
          <p:cNvSpPr txBox="true"/>
          <p:nvPr/>
        </p:nvSpPr>
        <p:spPr>
          <a:xfrm rot="0">
            <a:off x="9365181" y="8197264"/>
            <a:ext cx="5378085" cy="1851406"/>
          </a:xfrm>
          <a:prstGeom prst="rect">
            <a:avLst/>
          </a:prstGeom>
        </p:spPr>
        <p:txBody>
          <a:bodyPr anchor="t" rtlCol="false" tIns="0" lIns="0" bIns="0" rIns="0">
            <a:spAutoFit/>
          </a:bodyPr>
          <a:lstStyle/>
          <a:p>
            <a:pPr algn="l">
              <a:lnSpc>
                <a:spcPts val="3691"/>
              </a:lnSpc>
            </a:pPr>
            <a:r>
              <a:rPr lang="en-US" sz="2599">
                <a:solidFill>
                  <a:srgbClr val="FFFFFF"/>
                </a:solidFill>
                <a:latin typeface="Open Sans 1"/>
              </a:rPr>
              <a:t>Software dari Telkom Akses digunakan sebagai tempat pengambilan data OLO, OLT, dan Radio.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true" flipV="true" rot="0">
            <a:off x="9144000" y="-784708"/>
            <a:ext cx="9144000" cy="3253740"/>
          </a:xfrm>
          <a:custGeom>
            <a:avLst/>
            <a:gdLst/>
            <a:ahLst/>
            <a:cxnLst/>
            <a:rect r="r" b="b" t="t" l="l"/>
            <a:pathLst>
              <a:path h="3253740" w="9144000">
                <a:moveTo>
                  <a:pt x="9144000" y="3253740"/>
                </a:moveTo>
                <a:lnTo>
                  <a:pt x="0" y="3253740"/>
                </a:lnTo>
                <a:lnTo>
                  <a:pt x="0" y="0"/>
                </a:lnTo>
                <a:lnTo>
                  <a:pt x="9144000" y="0"/>
                </a:lnTo>
                <a:lnTo>
                  <a:pt x="9144000" y="325374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04792" y="2469032"/>
            <a:ext cx="9365890" cy="3844023"/>
            <a:chOff x="0" y="0"/>
            <a:chExt cx="12487854" cy="5125363"/>
          </a:xfrm>
        </p:grpSpPr>
        <p:grpSp>
          <p:nvGrpSpPr>
            <p:cNvPr name="Group 4" id="4"/>
            <p:cNvGrpSpPr/>
            <p:nvPr/>
          </p:nvGrpSpPr>
          <p:grpSpPr>
            <a:xfrm rot="0">
              <a:off x="195234" y="304546"/>
              <a:ext cx="12292620" cy="4820817"/>
              <a:chOff x="0" y="0"/>
              <a:chExt cx="1831349" cy="718203"/>
            </a:xfrm>
          </p:grpSpPr>
          <p:sp>
            <p:nvSpPr>
              <p:cNvPr name="Freeform 5" id="5"/>
              <p:cNvSpPr/>
              <p:nvPr/>
            </p:nvSpPr>
            <p:spPr>
              <a:xfrm flipH="false" flipV="false" rot="0">
                <a:off x="0" y="0"/>
                <a:ext cx="1831349" cy="718203"/>
              </a:xfrm>
              <a:custGeom>
                <a:avLst/>
                <a:gdLst/>
                <a:ahLst/>
                <a:cxnLst/>
                <a:rect r="r" b="b" t="t" l="l"/>
                <a:pathLst>
                  <a:path h="718203" w="1831349">
                    <a:moveTo>
                      <a:pt x="48879" y="0"/>
                    </a:moveTo>
                    <a:lnTo>
                      <a:pt x="1782470" y="0"/>
                    </a:lnTo>
                    <a:cubicBezTo>
                      <a:pt x="1809465" y="0"/>
                      <a:pt x="1831349" y="21884"/>
                      <a:pt x="1831349" y="48879"/>
                    </a:cubicBezTo>
                    <a:lnTo>
                      <a:pt x="1831349" y="669324"/>
                    </a:lnTo>
                    <a:cubicBezTo>
                      <a:pt x="1831349" y="682288"/>
                      <a:pt x="1826199" y="694720"/>
                      <a:pt x="1817032" y="703887"/>
                    </a:cubicBezTo>
                    <a:cubicBezTo>
                      <a:pt x="1807866" y="713053"/>
                      <a:pt x="1795433" y="718203"/>
                      <a:pt x="1782470" y="718203"/>
                    </a:cubicBezTo>
                    <a:lnTo>
                      <a:pt x="48879" y="718203"/>
                    </a:lnTo>
                    <a:cubicBezTo>
                      <a:pt x="35915" y="718203"/>
                      <a:pt x="23483" y="713053"/>
                      <a:pt x="14316" y="703887"/>
                    </a:cubicBezTo>
                    <a:cubicBezTo>
                      <a:pt x="5150" y="694720"/>
                      <a:pt x="0" y="682288"/>
                      <a:pt x="0" y="669324"/>
                    </a:cubicBezTo>
                    <a:lnTo>
                      <a:pt x="0" y="48879"/>
                    </a:lnTo>
                    <a:cubicBezTo>
                      <a:pt x="0" y="35915"/>
                      <a:pt x="5150" y="23483"/>
                      <a:pt x="14316" y="14316"/>
                    </a:cubicBezTo>
                    <a:cubicBezTo>
                      <a:pt x="23483" y="5150"/>
                      <a:pt x="35915" y="0"/>
                      <a:pt x="48879" y="0"/>
                    </a:cubicBezTo>
                    <a:close/>
                  </a:path>
                </a:pathLst>
              </a:custGeom>
              <a:solidFill>
                <a:srgbClr val="00D2FF"/>
              </a:solidFill>
            </p:spPr>
          </p:sp>
          <p:sp>
            <p:nvSpPr>
              <p:cNvPr name="TextBox 6" id="6"/>
              <p:cNvSpPr txBox="true"/>
              <p:nvPr/>
            </p:nvSpPr>
            <p:spPr>
              <a:xfrm>
                <a:off x="0" y="-38100"/>
                <a:ext cx="1831349" cy="756303"/>
              </a:xfrm>
              <a:prstGeom prst="rect">
                <a:avLst/>
              </a:prstGeom>
            </p:spPr>
            <p:txBody>
              <a:bodyPr anchor="ctr" rtlCol="false" tIns="50800" lIns="50800" bIns="50800" rIns="50800"/>
              <a:lstStyle/>
              <a:p>
                <a:pPr algn="ctr">
                  <a:lnSpc>
                    <a:spcPts val="2414"/>
                  </a:lnSpc>
                </a:pPr>
              </a:p>
            </p:txBody>
          </p:sp>
        </p:grpSp>
        <p:grpSp>
          <p:nvGrpSpPr>
            <p:cNvPr name="Group 7" id="7"/>
            <p:cNvGrpSpPr/>
            <p:nvPr/>
          </p:nvGrpSpPr>
          <p:grpSpPr>
            <a:xfrm rot="0">
              <a:off x="0" y="0"/>
              <a:ext cx="12304480" cy="4921792"/>
              <a:chOff x="0" y="0"/>
              <a:chExt cx="6350000" cy="2540000"/>
            </a:xfrm>
          </p:grpSpPr>
          <p:sp>
            <p:nvSpPr>
              <p:cNvPr name="Freeform 8" id="8"/>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4"/>
                <a:stretch>
                  <a:fillRect l="0" t="-63905" r="0" b="-10073"/>
                </a:stretch>
              </a:blipFill>
            </p:spPr>
          </p:sp>
        </p:grpSp>
      </p:grpSp>
      <p:sp>
        <p:nvSpPr>
          <p:cNvPr name="Freeform 9" id="9"/>
          <p:cNvSpPr/>
          <p:nvPr/>
        </p:nvSpPr>
        <p:spPr>
          <a:xfrm flipH="false" flipV="false" rot="-8391691">
            <a:off x="-4650613" y="7201017"/>
            <a:ext cx="13380957" cy="6171966"/>
          </a:xfrm>
          <a:custGeom>
            <a:avLst/>
            <a:gdLst/>
            <a:ahLst/>
            <a:cxnLst/>
            <a:rect r="r" b="b" t="t" l="l"/>
            <a:pathLst>
              <a:path h="6171966" w="13380957">
                <a:moveTo>
                  <a:pt x="0" y="0"/>
                </a:moveTo>
                <a:lnTo>
                  <a:pt x="13380957" y="0"/>
                </a:lnTo>
                <a:lnTo>
                  <a:pt x="13380957" y="6171966"/>
                </a:lnTo>
                <a:lnTo>
                  <a:pt x="0" y="6171966"/>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10" id="10"/>
          <p:cNvGrpSpPr/>
          <p:nvPr/>
        </p:nvGrpSpPr>
        <p:grpSpPr>
          <a:xfrm rot="0">
            <a:off x="6417317" y="5357727"/>
            <a:ext cx="9365890" cy="3844023"/>
            <a:chOff x="0" y="0"/>
            <a:chExt cx="12487854" cy="5125363"/>
          </a:xfrm>
        </p:grpSpPr>
        <p:grpSp>
          <p:nvGrpSpPr>
            <p:cNvPr name="Group 11" id="11"/>
            <p:cNvGrpSpPr/>
            <p:nvPr/>
          </p:nvGrpSpPr>
          <p:grpSpPr>
            <a:xfrm rot="0">
              <a:off x="195234" y="304546"/>
              <a:ext cx="12292620" cy="4820817"/>
              <a:chOff x="0" y="0"/>
              <a:chExt cx="1831349" cy="718203"/>
            </a:xfrm>
          </p:grpSpPr>
          <p:sp>
            <p:nvSpPr>
              <p:cNvPr name="Freeform 12" id="12"/>
              <p:cNvSpPr/>
              <p:nvPr/>
            </p:nvSpPr>
            <p:spPr>
              <a:xfrm flipH="false" flipV="false" rot="0">
                <a:off x="0" y="0"/>
                <a:ext cx="1831349" cy="718203"/>
              </a:xfrm>
              <a:custGeom>
                <a:avLst/>
                <a:gdLst/>
                <a:ahLst/>
                <a:cxnLst/>
                <a:rect r="r" b="b" t="t" l="l"/>
                <a:pathLst>
                  <a:path h="718203" w="1831349">
                    <a:moveTo>
                      <a:pt x="48879" y="0"/>
                    </a:moveTo>
                    <a:lnTo>
                      <a:pt x="1782470" y="0"/>
                    </a:lnTo>
                    <a:cubicBezTo>
                      <a:pt x="1809465" y="0"/>
                      <a:pt x="1831349" y="21884"/>
                      <a:pt x="1831349" y="48879"/>
                    </a:cubicBezTo>
                    <a:lnTo>
                      <a:pt x="1831349" y="669324"/>
                    </a:lnTo>
                    <a:cubicBezTo>
                      <a:pt x="1831349" y="682288"/>
                      <a:pt x="1826199" y="694720"/>
                      <a:pt x="1817032" y="703887"/>
                    </a:cubicBezTo>
                    <a:cubicBezTo>
                      <a:pt x="1807866" y="713053"/>
                      <a:pt x="1795433" y="718203"/>
                      <a:pt x="1782470" y="718203"/>
                    </a:cubicBezTo>
                    <a:lnTo>
                      <a:pt x="48879" y="718203"/>
                    </a:lnTo>
                    <a:cubicBezTo>
                      <a:pt x="35915" y="718203"/>
                      <a:pt x="23483" y="713053"/>
                      <a:pt x="14316" y="703887"/>
                    </a:cubicBezTo>
                    <a:cubicBezTo>
                      <a:pt x="5150" y="694720"/>
                      <a:pt x="0" y="682288"/>
                      <a:pt x="0" y="669324"/>
                    </a:cubicBezTo>
                    <a:lnTo>
                      <a:pt x="0" y="48879"/>
                    </a:lnTo>
                    <a:cubicBezTo>
                      <a:pt x="0" y="35915"/>
                      <a:pt x="5150" y="23483"/>
                      <a:pt x="14316" y="14316"/>
                    </a:cubicBezTo>
                    <a:cubicBezTo>
                      <a:pt x="23483" y="5150"/>
                      <a:pt x="35915" y="0"/>
                      <a:pt x="48879" y="0"/>
                    </a:cubicBezTo>
                    <a:close/>
                  </a:path>
                </a:pathLst>
              </a:custGeom>
              <a:solidFill>
                <a:srgbClr val="00D2FF"/>
              </a:solidFill>
            </p:spPr>
          </p:sp>
          <p:sp>
            <p:nvSpPr>
              <p:cNvPr name="TextBox 13" id="13"/>
              <p:cNvSpPr txBox="true"/>
              <p:nvPr/>
            </p:nvSpPr>
            <p:spPr>
              <a:xfrm>
                <a:off x="0" y="-38100"/>
                <a:ext cx="1831349" cy="756303"/>
              </a:xfrm>
              <a:prstGeom prst="rect">
                <a:avLst/>
              </a:prstGeom>
            </p:spPr>
            <p:txBody>
              <a:bodyPr anchor="ctr" rtlCol="false" tIns="50800" lIns="50800" bIns="50800" rIns="50800"/>
              <a:lstStyle/>
              <a:p>
                <a:pPr algn="ctr">
                  <a:lnSpc>
                    <a:spcPts val="2414"/>
                  </a:lnSpc>
                </a:pPr>
              </a:p>
            </p:txBody>
          </p:sp>
        </p:grpSp>
        <p:grpSp>
          <p:nvGrpSpPr>
            <p:cNvPr name="Group 14" id="14"/>
            <p:cNvGrpSpPr/>
            <p:nvPr/>
          </p:nvGrpSpPr>
          <p:grpSpPr>
            <a:xfrm rot="0">
              <a:off x="0" y="0"/>
              <a:ext cx="12304480" cy="4921792"/>
              <a:chOff x="0" y="0"/>
              <a:chExt cx="6350000" cy="2540000"/>
            </a:xfrm>
          </p:grpSpPr>
          <p:sp>
            <p:nvSpPr>
              <p:cNvPr name="Freeform 15" id="15"/>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7"/>
                <a:stretch>
                  <a:fillRect l="0" t="-28486" r="0" b="0"/>
                </a:stretch>
              </a:blipFill>
            </p:spPr>
          </p:sp>
        </p:grpSp>
      </p:grpSp>
      <p:sp>
        <p:nvSpPr>
          <p:cNvPr name="TextBox 16" id="16"/>
          <p:cNvSpPr txBox="true"/>
          <p:nvPr/>
        </p:nvSpPr>
        <p:spPr>
          <a:xfrm rot="0">
            <a:off x="2909965" y="1123950"/>
            <a:ext cx="12468070" cy="742315"/>
          </a:xfrm>
          <a:prstGeom prst="rect">
            <a:avLst/>
          </a:prstGeom>
        </p:spPr>
        <p:txBody>
          <a:bodyPr anchor="t" rtlCol="false" tIns="0" lIns="0" bIns="0" rIns="0">
            <a:spAutoFit/>
          </a:bodyPr>
          <a:lstStyle/>
          <a:p>
            <a:pPr algn="ctr" marL="0" indent="0" lvl="0">
              <a:lnSpc>
                <a:spcPts val="5554"/>
              </a:lnSpc>
              <a:spcBef>
                <a:spcPct val="0"/>
              </a:spcBef>
            </a:pPr>
            <a:r>
              <a:rPr lang="en-US" sz="5499">
                <a:solidFill>
                  <a:srgbClr val="FFFFFF"/>
                </a:solidFill>
                <a:latin typeface="Roboto Bold"/>
              </a:rPr>
              <a:t>ALAT DAN MEDIA YANG DIGUNAKAN</a:t>
            </a:r>
          </a:p>
        </p:txBody>
      </p:sp>
      <p:sp>
        <p:nvSpPr>
          <p:cNvPr name="TextBox 17" id="17"/>
          <p:cNvSpPr txBox="true"/>
          <p:nvPr/>
        </p:nvSpPr>
        <p:spPr>
          <a:xfrm rot="0">
            <a:off x="12054223" y="2404826"/>
            <a:ext cx="5378085" cy="917956"/>
          </a:xfrm>
          <a:prstGeom prst="rect">
            <a:avLst/>
          </a:prstGeom>
        </p:spPr>
        <p:txBody>
          <a:bodyPr anchor="t" rtlCol="false" tIns="0" lIns="0" bIns="0" rIns="0">
            <a:spAutoFit/>
          </a:bodyPr>
          <a:lstStyle/>
          <a:p>
            <a:pPr algn="l">
              <a:lnSpc>
                <a:spcPts val="3691"/>
              </a:lnSpc>
            </a:pPr>
            <a:r>
              <a:rPr lang="en-US" sz="2599">
                <a:solidFill>
                  <a:srgbClr val="FFFFFF"/>
                </a:solidFill>
                <a:latin typeface="Open Sans 1"/>
              </a:rPr>
              <a:t>Web Indihome digunakan untuk pengambilan data ODP dan ODC.</a:t>
            </a:r>
          </a:p>
        </p:txBody>
      </p:sp>
      <p:sp>
        <p:nvSpPr>
          <p:cNvPr name="TextBox 18" id="18"/>
          <p:cNvSpPr txBox="true"/>
          <p:nvPr/>
        </p:nvSpPr>
        <p:spPr>
          <a:xfrm rot="0">
            <a:off x="830496" y="7817068"/>
            <a:ext cx="5378085" cy="1384681"/>
          </a:xfrm>
          <a:prstGeom prst="rect">
            <a:avLst/>
          </a:prstGeom>
        </p:spPr>
        <p:txBody>
          <a:bodyPr anchor="t" rtlCol="false" tIns="0" lIns="0" bIns="0" rIns="0">
            <a:spAutoFit/>
          </a:bodyPr>
          <a:lstStyle/>
          <a:p>
            <a:pPr algn="r">
              <a:lnSpc>
                <a:spcPts val="3691"/>
              </a:lnSpc>
            </a:pPr>
            <a:r>
              <a:rPr lang="en-US" sz="2599">
                <a:solidFill>
                  <a:srgbClr val="FFFFFF"/>
                </a:solidFill>
                <a:latin typeface="Open Sans 1"/>
              </a:rPr>
              <a:t>Web Digitalisasi Pertamina digunakan untuk pengambilan data SPBU.</a:t>
            </a:r>
          </a:p>
        </p:txBody>
      </p:sp>
      <p:sp>
        <p:nvSpPr>
          <p:cNvPr name="TextBox 19" id="19"/>
          <p:cNvSpPr txBox="true"/>
          <p:nvPr/>
        </p:nvSpPr>
        <p:spPr>
          <a:xfrm rot="0">
            <a:off x="12393514" y="3679652"/>
            <a:ext cx="5894486" cy="1266444"/>
          </a:xfrm>
          <a:prstGeom prst="rect">
            <a:avLst/>
          </a:prstGeom>
        </p:spPr>
        <p:txBody>
          <a:bodyPr anchor="t" rtlCol="false" tIns="0" lIns="0" bIns="0" rIns="0">
            <a:spAutoFit/>
          </a:bodyPr>
          <a:lstStyle/>
          <a:p>
            <a:pPr algn="l">
              <a:lnSpc>
                <a:spcPts val="3408"/>
              </a:lnSpc>
            </a:pPr>
            <a:r>
              <a:rPr lang="en-US" sz="2400">
                <a:solidFill>
                  <a:srgbClr val="00D2FF"/>
                </a:solidFill>
                <a:latin typeface="Open Sans 1"/>
              </a:rPr>
              <a:t>*Semua data tidak bisa ditampilkan karena merupakan data penting dan privasi perusahaan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true" flipV="true" rot="0">
            <a:off x="9144000" y="-784708"/>
            <a:ext cx="9144000" cy="3253740"/>
          </a:xfrm>
          <a:custGeom>
            <a:avLst/>
            <a:gdLst/>
            <a:ahLst/>
            <a:cxnLst/>
            <a:rect r="r" b="b" t="t" l="l"/>
            <a:pathLst>
              <a:path h="3253740" w="9144000">
                <a:moveTo>
                  <a:pt x="9144000" y="3253740"/>
                </a:moveTo>
                <a:lnTo>
                  <a:pt x="0" y="3253740"/>
                </a:lnTo>
                <a:lnTo>
                  <a:pt x="0" y="0"/>
                </a:lnTo>
                <a:lnTo>
                  <a:pt x="9144000" y="0"/>
                </a:lnTo>
                <a:lnTo>
                  <a:pt x="9144000" y="325374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391691">
            <a:off x="-2007791" y="7201017"/>
            <a:ext cx="13380957" cy="6171966"/>
          </a:xfrm>
          <a:custGeom>
            <a:avLst/>
            <a:gdLst/>
            <a:ahLst/>
            <a:cxnLst/>
            <a:rect r="r" b="b" t="t" l="l"/>
            <a:pathLst>
              <a:path h="6171966" w="13380957">
                <a:moveTo>
                  <a:pt x="0" y="0"/>
                </a:moveTo>
                <a:lnTo>
                  <a:pt x="13380957" y="0"/>
                </a:lnTo>
                <a:lnTo>
                  <a:pt x="13380957" y="6171966"/>
                </a:lnTo>
                <a:lnTo>
                  <a:pt x="0" y="6171966"/>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a:grpSpLocks noChangeAspect="true"/>
          </p:cNvGrpSpPr>
          <p:nvPr/>
        </p:nvGrpSpPr>
        <p:grpSpPr>
          <a:xfrm rot="0">
            <a:off x="3544734" y="2469032"/>
            <a:ext cx="5378085" cy="5554486"/>
            <a:chOff x="0" y="0"/>
            <a:chExt cx="6350000" cy="6558280"/>
          </a:xfrm>
        </p:grpSpPr>
        <p:sp>
          <p:nvSpPr>
            <p:cNvPr name="Freeform 5" id="5"/>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15209" t="0" r="-15209" b="0"/>
              </a:stretch>
            </a:blipFill>
          </p:spPr>
        </p:sp>
        <p:sp>
          <p:nvSpPr>
            <p:cNvPr name="Freeform 6" id="6"/>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CC0DF"/>
            </a:solidFill>
          </p:spPr>
        </p:sp>
      </p:grpSp>
      <p:grpSp>
        <p:nvGrpSpPr>
          <p:cNvPr name="Group 7" id="7"/>
          <p:cNvGrpSpPr>
            <a:grpSpLocks noChangeAspect="true"/>
          </p:cNvGrpSpPr>
          <p:nvPr/>
        </p:nvGrpSpPr>
        <p:grpSpPr>
          <a:xfrm rot="0">
            <a:off x="9365181" y="2469032"/>
            <a:ext cx="5378085" cy="5554486"/>
            <a:chOff x="0" y="0"/>
            <a:chExt cx="6350000" cy="6558280"/>
          </a:xfrm>
        </p:grpSpPr>
        <p:sp>
          <p:nvSpPr>
            <p:cNvPr name="Freeform 8" id="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7"/>
              <a:stretch>
                <a:fillRect l="-41002" t="0" r="-10785" b="0"/>
              </a:stretch>
            </a:blipFill>
          </p:spPr>
        </p:sp>
        <p:sp>
          <p:nvSpPr>
            <p:cNvPr name="Freeform 9" id="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CC0DF"/>
            </a:solidFill>
          </p:spPr>
        </p:sp>
      </p:grpSp>
      <p:sp>
        <p:nvSpPr>
          <p:cNvPr name="TextBox 10" id="10"/>
          <p:cNvSpPr txBox="true"/>
          <p:nvPr/>
        </p:nvSpPr>
        <p:spPr>
          <a:xfrm rot="0">
            <a:off x="2909965" y="1123950"/>
            <a:ext cx="12468070" cy="742315"/>
          </a:xfrm>
          <a:prstGeom prst="rect">
            <a:avLst/>
          </a:prstGeom>
        </p:spPr>
        <p:txBody>
          <a:bodyPr anchor="t" rtlCol="false" tIns="0" lIns="0" bIns="0" rIns="0">
            <a:spAutoFit/>
          </a:bodyPr>
          <a:lstStyle/>
          <a:p>
            <a:pPr algn="ctr" marL="0" indent="0" lvl="0">
              <a:lnSpc>
                <a:spcPts val="5554"/>
              </a:lnSpc>
              <a:spcBef>
                <a:spcPct val="0"/>
              </a:spcBef>
            </a:pPr>
            <a:r>
              <a:rPr lang="en-US" sz="5499">
                <a:solidFill>
                  <a:srgbClr val="FFFFFF"/>
                </a:solidFill>
                <a:latin typeface="Roboto Bold"/>
              </a:rPr>
              <a:t>HASIL AKHIR PROJECT</a:t>
            </a:r>
          </a:p>
        </p:txBody>
      </p:sp>
      <p:sp>
        <p:nvSpPr>
          <p:cNvPr name="TextBox 11" id="11"/>
          <p:cNvSpPr txBox="true"/>
          <p:nvPr/>
        </p:nvSpPr>
        <p:spPr>
          <a:xfrm rot="0">
            <a:off x="3544734" y="8197264"/>
            <a:ext cx="5378085" cy="1384681"/>
          </a:xfrm>
          <a:prstGeom prst="rect">
            <a:avLst/>
          </a:prstGeom>
        </p:spPr>
        <p:txBody>
          <a:bodyPr anchor="t" rtlCol="false" tIns="0" lIns="0" bIns="0" rIns="0">
            <a:spAutoFit/>
          </a:bodyPr>
          <a:lstStyle/>
          <a:p>
            <a:pPr algn="l">
              <a:lnSpc>
                <a:spcPts val="3691"/>
              </a:lnSpc>
            </a:pPr>
            <a:r>
              <a:rPr lang="en-US" sz="2599">
                <a:solidFill>
                  <a:srgbClr val="FFFFFF"/>
                </a:solidFill>
                <a:latin typeface="Open Sans 1"/>
              </a:rPr>
              <a:t>Tampilan pemetaan dan informasi infrastruktur jaringan pada My Maps.</a:t>
            </a:r>
          </a:p>
        </p:txBody>
      </p:sp>
      <p:sp>
        <p:nvSpPr>
          <p:cNvPr name="TextBox 12" id="12"/>
          <p:cNvSpPr txBox="true"/>
          <p:nvPr/>
        </p:nvSpPr>
        <p:spPr>
          <a:xfrm rot="0">
            <a:off x="9365181" y="8197264"/>
            <a:ext cx="5378085" cy="1851406"/>
          </a:xfrm>
          <a:prstGeom prst="rect">
            <a:avLst/>
          </a:prstGeom>
        </p:spPr>
        <p:txBody>
          <a:bodyPr anchor="t" rtlCol="false" tIns="0" lIns="0" bIns="0" rIns="0">
            <a:spAutoFit/>
          </a:bodyPr>
          <a:lstStyle/>
          <a:p>
            <a:pPr algn="l">
              <a:lnSpc>
                <a:spcPts val="3691"/>
              </a:lnSpc>
            </a:pPr>
            <a:r>
              <a:rPr lang="en-US" sz="2599">
                <a:solidFill>
                  <a:srgbClr val="FFFFFF"/>
                </a:solidFill>
                <a:latin typeface="Open Sans 1"/>
              </a:rPr>
              <a:t>Uploading ke Google Earth agar bisa digunakan dan ditampilkan pada aplikasi Google Maps dan Google Earth melalui HP.</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8100000">
            <a:off x="-4459481" y="3556674"/>
            <a:ext cx="13380957" cy="6171966"/>
          </a:xfrm>
          <a:custGeom>
            <a:avLst/>
            <a:gdLst/>
            <a:ahLst/>
            <a:cxnLst/>
            <a:rect r="r" b="b" t="t" l="l"/>
            <a:pathLst>
              <a:path h="6171966" w="13380957">
                <a:moveTo>
                  <a:pt x="0" y="0"/>
                </a:moveTo>
                <a:lnTo>
                  <a:pt x="13380957" y="0"/>
                </a:lnTo>
                <a:lnTo>
                  <a:pt x="13380957" y="6171966"/>
                </a:lnTo>
                <a:lnTo>
                  <a:pt x="0" y="61719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6904762" y="1067117"/>
            <a:ext cx="354538" cy="354538"/>
          </a:xfrm>
          <a:custGeom>
            <a:avLst/>
            <a:gdLst/>
            <a:ahLst/>
            <a:cxnLst/>
            <a:rect r="r" b="b" t="t" l="l"/>
            <a:pathLst>
              <a:path h="354538" w="354538">
                <a:moveTo>
                  <a:pt x="0" y="0"/>
                </a:moveTo>
                <a:lnTo>
                  <a:pt x="354538" y="0"/>
                </a:lnTo>
                <a:lnTo>
                  <a:pt x="354538" y="354538"/>
                </a:lnTo>
                <a:lnTo>
                  <a:pt x="0" y="354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174307" y="1028700"/>
            <a:ext cx="399954" cy="363458"/>
          </a:xfrm>
          <a:custGeom>
            <a:avLst/>
            <a:gdLst/>
            <a:ahLst/>
            <a:cxnLst/>
            <a:rect r="r" b="b" t="t" l="l"/>
            <a:pathLst>
              <a:path h="363458" w="399954">
                <a:moveTo>
                  <a:pt x="0" y="0"/>
                </a:moveTo>
                <a:lnTo>
                  <a:pt x="399954" y="0"/>
                </a:lnTo>
                <a:lnTo>
                  <a:pt x="399954" y="363458"/>
                </a:lnTo>
                <a:lnTo>
                  <a:pt x="0" y="3634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2315218" y="2984119"/>
            <a:ext cx="5397465" cy="5450911"/>
            <a:chOff x="0" y="0"/>
            <a:chExt cx="828865" cy="837072"/>
          </a:xfrm>
        </p:grpSpPr>
        <p:sp>
          <p:nvSpPr>
            <p:cNvPr name="Freeform 6" id="6"/>
            <p:cNvSpPr/>
            <p:nvPr/>
          </p:nvSpPr>
          <p:spPr>
            <a:xfrm flipH="false" flipV="false" rot="0">
              <a:off x="0" y="0"/>
              <a:ext cx="828865" cy="837072"/>
            </a:xfrm>
            <a:custGeom>
              <a:avLst/>
              <a:gdLst/>
              <a:ahLst/>
              <a:cxnLst/>
              <a:rect r="r" b="b" t="t" l="l"/>
              <a:pathLst>
                <a:path h="837072" w="828865">
                  <a:moveTo>
                    <a:pt x="54506" y="0"/>
                  </a:moveTo>
                  <a:lnTo>
                    <a:pt x="774359" y="0"/>
                  </a:lnTo>
                  <a:cubicBezTo>
                    <a:pt x="804462" y="0"/>
                    <a:pt x="828865" y="24403"/>
                    <a:pt x="828865" y="54506"/>
                  </a:cubicBezTo>
                  <a:lnTo>
                    <a:pt x="828865" y="782567"/>
                  </a:lnTo>
                  <a:cubicBezTo>
                    <a:pt x="828865" y="812669"/>
                    <a:pt x="804462" y="837072"/>
                    <a:pt x="774359" y="837072"/>
                  </a:cubicBezTo>
                  <a:lnTo>
                    <a:pt x="54506" y="837072"/>
                  </a:lnTo>
                  <a:cubicBezTo>
                    <a:pt x="24403" y="837072"/>
                    <a:pt x="0" y="812669"/>
                    <a:pt x="0" y="782567"/>
                  </a:cubicBezTo>
                  <a:lnTo>
                    <a:pt x="0" y="54506"/>
                  </a:lnTo>
                  <a:cubicBezTo>
                    <a:pt x="0" y="24403"/>
                    <a:pt x="24403" y="0"/>
                    <a:pt x="54506" y="0"/>
                  </a:cubicBezTo>
                  <a:close/>
                </a:path>
              </a:pathLst>
            </a:custGeom>
            <a:solidFill>
              <a:srgbClr val="00D2FF"/>
            </a:solidFill>
          </p:spPr>
        </p:sp>
        <p:sp>
          <p:nvSpPr>
            <p:cNvPr name="TextBox 7" id="7"/>
            <p:cNvSpPr txBox="true"/>
            <p:nvPr/>
          </p:nvSpPr>
          <p:spPr>
            <a:xfrm>
              <a:off x="0" y="-38100"/>
              <a:ext cx="828865" cy="875172"/>
            </a:xfrm>
            <a:prstGeom prst="rect">
              <a:avLst/>
            </a:prstGeom>
          </p:spPr>
          <p:txBody>
            <a:bodyPr anchor="ctr" rtlCol="false" tIns="50800" lIns="50800" bIns="50800" rIns="50800"/>
            <a:lstStyle/>
            <a:p>
              <a:pPr algn="ctr">
                <a:lnSpc>
                  <a:spcPts val="2414"/>
                </a:lnSpc>
              </a:pPr>
            </a:p>
          </p:txBody>
        </p:sp>
      </p:grpSp>
      <p:grpSp>
        <p:nvGrpSpPr>
          <p:cNvPr name="Group 8" id="8"/>
          <p:cNvGrpSpPr/>
          <p:nvPr/>
        </p:nvGrpSpPr>
        <p:grpSpPr>
          <a:xfrm rot="0">
            <a:off x="1770638" y="2497074"/>
            <a:ext cx="5747456" cy="574745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52534" y="0"/>
                  </a:moveTo>
                  <a:lnTo>
                    <a:pt x="760266" y="0"/>
                  </a:lnTo>
                  <a:cubicBezTo>
                    <a:pt x="774199" y="0"/>
                    <a:pt x="787561" y="5535"/>
                    <a:pt x="797413" y="15387"/>
                  </a:cubicBezTo>
                  <a:cubicBezTo>
                    <a:pt x="807265" y="25239"/>
                    <a:pt x="812800" y="38601"/>
                    <a:pt x="812800" y="52534"/>
                  </a:cubicBezTo>
                  <a:lnTo>
                    <a:pt x="812800" y="760266"/>
                  </a:lnTo>
                  <a:cubicBezTo>
                    <a:pt x="812800" y="774199"/>
                    <a:pt x="807265" y="787561"/>
                    <a:pt x="797413" y="797413"/>
                  </a:cubicBezTo>
                  <a:cubicBezTo>
                    <a:pt x="787561" y="807265"/>
                    <a:pt x="774199" y="812800"/>
                    <a:pt x="760266" y="812800"/>
                  </a:cubicBezTo>
                  <a:lnTo>
                    <a:pt x="52534" y="812800"/>
                  </a:lnTo>
                  <a:cubicBezTo>
                    <a:pt x="38601" y="812800"/>
                    <a:pt x="25239" y="807265"/>
                    <a:pt x="15387" y="797413"/>
                  </a:cubicBezTo>
                  <a:cubicBezTo>
                    <a:pt x="5535" y="787561"/>
                    <a:pt x="0" y="774199"/>
                    <a:pt x="0" y="760266"/>
                  </a:cubicBezTo>
                  <a:lnTo>
                    <a:pt x="0" y="52534"/>
                  </a:lnTo>
                  <a:cubicBezTo>
                    <a:pt x="0" y="38601"/>
                    <a:pt x="5535" y="25239"/>
                    <a:pt x="15387" y="15387"/>
                  </a:cubicBezTo>
                  <a:cubicBezTo>
                    <a:pt x="25239" y="5535"/>
                    <a:pt x="38601" y="0"/>
                    <a:pt x="52534" y="0"/>
                  </a:cubicBezTo>
                  <a:close/>
                </a:path>
              </a:pathLst>
            </a:custGeom>
            <a:blipFill>
              <a:blip r:embed="rId8"/>
              <a:stretch>
                <a:fillRect l="-25046" t="0" r="-25046" b="0"/>
              </a:stretch>
            </a:blipFill>
          </p:spPr>
        </p:sp>
      </p:grpSp>
      <p:sp>
        <p:nvSpPr>
          <p:cNvPr name="TextBox 10" id="10"/>
          <p:cNvSpPr txBox="true"/>
          <p:nvPr/>
        </p:nvSpPr>
        <p:spPr>
          <a:xfrm rot="0">
            <a:off x="8597693" y="1984725"/>
            <a:ext cx="7262072" cy="742315"/>
          </a:xfrm>
          <a:prstGeom prst="rect">
            <a:avLst/>
          </a:prstGeom>
        </p:spPr>
        <p:txBody>
          <a:bodyPr anchor="t" rtlCol="false" tIns="0" lIns="0" bIns="0" rIns="0">
            <a:spAutoFit/>
          </a:bodyPr>
          <a:lstStyle/>
          <a:p>
            <a:pPr algn="l" marL="0" indent="0" lvl="0">
              <a:lnSpc>
                <a:spcPts val="5554"/>
              </a:lnSpc>
              <a:spcBef>
                <a:spcPct val="0"/>
              </a:spcBef>
            </a:pPr>
            <a:r>
              <a:rPr lang="en-US" sz="5499">
                <a:solidFill>
                  <a:srgbClr val="FFFFFF"/>
                </a:solidFill>
                <a:latin typeface="Roboto Bold"/>
              </a:rPr>
              <a:t>KESIMPULAN </a:t>
            </a:r>
          </a:p>
        </p:txBody>
      </p:sp>
      <p:sp>
        <p:nvSpPr>
          <p:cNvPr name="TextBox 11" id="11"/>
          <p:cNvSpPr txBox="true"/>
          <p:nvPr/>
        </p:nvSpPr>
        <p:spPr>
          <a:xfrm rot="0">
            <a:off x="8597693" y="2926969"/>
            <a:ext cx="8307069" cy="6036818"/>
          </a:xfrm>
          <a:prstGeom prst="rect">
            <a:avLst/>
          </a:prstGeom>
        </p:spPr>
        <p:txBody>
          <a:bodyPr anchor="t" rtlCol="false" tIns="0" lIns="0" bIns="0" rIns="0">
            <a:spAutoFit/>
          </a:bodyPr>
          <a:lstStyle/>
          <a:p>
            <a:pPr algn="l">
              <a:lnSpc>
                <a:spcPts val="3975"/>
              </a:lnSpc>
            </a:pPr>
            <a:r>
              <a:rPr lang="en-US" sz="2799">
                <a:solidFill>
                  <a:srgbClr val="00D2FF"/>
                </a:solidFill>
                <a:latin typeface="Open Sans 1"/>
              </a:rPr>
              <a:t>Projek Pemetaan Node Infrastruktur Jaringan menggunakan Google My Maps telah berhasil dirancang untuk memberikan akses mudah melalui perangkat seluler, khususnya HP tim survey. Dengan menggunakan platform ini, tim survey dapat dengan efisien melacak dan mengidentifikasi lokasi serta detail node infrastruktur jaringan. Google My Maps memberikan antarmuka yang intuitif dan integrasi yang baik dengan perangkat seluler, memungkinkan tim untuk mengakses peta secara real-time dan mudah.</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true" rot="0">
            <a:off x="-117372" y="-1271838"/>
            <a:ext cx="11193548" cy="3983037"/>
          </a:xfrm>
          <a:custGeom>
            <a:avLst/>
            <a:gdLst/>
            <a:ahLst/>
            <a:cxnLst/>
            <a:rect r="r" b="b" t="t" l="l"/>
            <a:pathLst>
              <a:path h="3983037" w="11193548">
                <a:moveTo>
                  <a:pt x="0" y="3983038"/>
                </a:moveTo>
                <a:lnTo>
                  <a:pt x="11193548" y="3983038"/>
                </a:lnTo>
                <a:lnTo>
                  <a:pt x="11193548" y="0"/>
                </a:lnTo>
                <a:lnTo>
                  <a:pt x="0" y="0"/>
                </a:lnTo>
                <a:lnTo>
                  <a:pt x="0" y="3983038"/>
                </a:lnTo>
                <a:close/>
              </a:path>
            </a:pathLst>
          </a:custGeom>
          <a:blipFill>
            <a:blip r:embed="rId2">
              <a:alphaModFix amt="29000"/>
              <a:extLst>
                <a:ext uri="{96DAC541-7B7A-43D3-8B79-37D633B846F1}">
                  <asvg:svgBlip xmlns:asvg="http://schemas.microsoft.com/office/drawing/2016/SVG/main" r:embed="rId3"/>
                </a:ext>
              </a:extLst>
            </a:blip>
            <a:stretch>
              <a:fillRect l="-4842" t="-5013" r="-171" b="0"/>
            </a:stretch>
          </a:blipFill>
          <a:ln cap="sq">
            <a:noFill/>
            <a:prstDash val="solid"/>
            <a:miter/>
          </a:ln>
        </p:spPr>
      </p:sp>
      <p:sp>
        <p:nvSpPr>
          <p:cNvPr name="Freeform 3" id="3"/>
          <p:cNvSpPr/>
          <p:nvPr/>
        </p:nvSpPr>
        <p:spPr>
          <a:xfrm flipH="true" flipV="false" rot="0">
            <a:off x="6720107" y="6624786"/>
            <a:ext cx="11567893" cy="4116242"/>
          </a:xfrm>
          <a:custGeom>
            <a:avLst/>
            <a:gdLst/>
            <a:ahLst/>
            <a:cxnLst/>
            <a:rect r="r" b="b" t="t" l="l"/>
            <a:pathLst>
              <a:path h="4116242" w="11567893">
                <a:moveTo>
                  <a:pt x="11567893" y="0"/>
                </a:moveTo>
                <a:lnTo>
                  <a:pt x="0" y="0"/>
                </a:lnTo>
                <a:lnTo>
                  <a:pt x="0" y="4116242"/>
                </a:lnTo>
                <a:lnTo>
                  <a:pt x="11567893" y="4116242"/>
                </a:lnTo>
                <a:lnTo>
                  <a:pt x="11567893"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323974" y="3423279"/>
            <a:ext cx="13640052" cy="3669042"/>
          </a:xfrm>
          <a:prstGeom prst="rect">
            <a:avLst/>
          </a:prstGeom>
        </p:spPr>
        <p:txBody>
          <a:bodyPr anchor="t" rtlCol="false" tIns="0" lIns="0" bIns="0" rIns="0">
            <a:spAutoFit/>
          </a:bodyPr>
          <a:lstStyle/>
          <a:p>
            <a:pPr algn="ctr" marL="0" indent="0" lvl="0">
              <a:lnSpc>
                <a:spcPts val="14034"/>
              </a:lnSpc>
              <a:spcBef>
                <a:spcPct val="0"/>
              </a:spcBef>
            </a:pPr>
            <a:r>
              <a:rPr lang="en-US" sz="13895" strike="noStrike" u="none">
                <a:solidFill>
                  <a:srgbClr val="FFFFFF"/>
                </a:solidFill>
                <a:latin typeface="Roboto Bold"/>
              </a:rPr>
              <a:t>TERIMA KASIH</a:t>
            </a:r>
          </a:p>
          <a:p>
            <a:pPr algn="ctr" marL="0" indent="0" lvl="0">
              <a:lnSpc>
                <a:spcPts val="14034"/>
              </a:lnSpc>
              <a:spcBef>
                <a:spcPct val="0"/>
              </a:spcBef>
            </a:pPr>
            <a:r>
              <a:rPr lang="en-US" sz="13895" strike="noStrike" u="none">
                <a:solidFill>
                  <a:srgbClr val="FFFFFF"/>
                </a:solidFill>
                <a:latin typeface="Roboto Bold"/>
              </a:rPr>
              <a:t>PERHATIANNYA</a:t>
            </a:r>
          </a:p>
        </p:txBody>
      </p:sp>
      <p:sp>
        <p:nvSpPr>
          <p:cNvPr name="Freeform 5" id="5"/>
          <p:cNvSpPr/>
          <p:nvPr/>
        </p:nvSpPr>
        <p:spPr>
          <a:xfrm flipH="false" flipV="false" rot="-5400000">
            <a:off x="16110354" y="3020448"/>
            <a:ext cx="1949431" cy="348461"/>
          </a:xfrm>
          <a:custGeom>
            <a:avLst/>
            <a:gdLst/>
            <a:ahLst/>
            <a:cxnLst/>
            <a:rect r="r" b="b" t="t" l="l"/>
            <a:pathLst>
              <a:path h="348461" w="1949431">
                <a:moveTo>
                  <a:pt x="0" y="0"/>
                </a:moveTo>
                <a:lnTo>
                  <a:pt x="1949431" y="0"/>
                </a:lnTo>
                <a:lnTo>
                  <a:pt x="1949431" y="348461"/>
                </a:lnTo>
                <a:lnTo>
                  <a:pt x="0" y="348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800000">
            <a:off x="1046466" y="8909839"/>
            <a:ext cx="1949431" cy="348461"/>
          </a:xfrm>
          <a:custGeom>
            <a:avLst/>
            <a:gdLst/>
            <a:ahLst/>
            <a:cxnLst/>
            <a:rect r="r" b="b" t="t" l="l"/>
            <a:pathLst>
              <a:path h="348461" w="1949431">
                <a:moveTo>
                  <a:pt x="0" y="0"/>
                </a:moveTo>
                <a:lnTo>
                  <a:pt x="1949431" y="0"/>
                </a:lnTo>
                <a:lnTo>
                  <a:pt x="1949431" y="348461"/>
                </a:lnTo>
                <a:lnTo>
                  <a:pt x="0" y="348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8391691">
            <a:off x="-3070752" y="4366313"/>
            <a:ext cx="13380957" cy="6171966"/>
          </a:xfrm>
          <a:custGeom>
            <a:avLst/>
            <a:gdLst/>
            <a:ahLst/>
            <a:cxnLst/>
            <a:rect r="r" b="b" t="t" l="l"/>
            <a:pathLst>
              <a:path h="6171966" w="13380957">
                <a:moveTo>
                  <a:pt x="0" y="0"/>
                </a:moveTo>
                <a:lnTo>
                  <a:pt x="13380957" y="0"/>
                </a:lnTo>
                <a:lnTo>
                  <a:pt x="13380957" y="6171967"/>
                </a:lnTo>
                <a:lnTo>
                  <a:pt x="0" y="6171967"/>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6904762" y="1067117"/>
            <a:ext cx="354538" cy="354538"/>
          </a:xfrm>
          <a:custGeom>
            <a:avLst/>
            <a:gdLst/>
            <a:ahLst/>
            <a:cxnLst/>
            <a:rect r="r" b="b" t="t" l="l"/>
            <a:pathLst>
              <a:path h="354538" w="354538">
                <a:moveTo>
                  <a:pt x="0" y="0"/>
                </a:moveTo>
                <a:lnTo>
                  <a:pt x="354538" y="0"/>
                </a:lnTo>
                <a:lnTo>
                  <a:pt x="354538" y="354538"/>
                </a:lnTo>
                <a:lnTo>
                  <a:pt x="0" y="354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174307" y="1028700"/>
            <a:ext cx="399954" cy="363458"/>
          </a:xfrm>
          <a:custGeom>
            <a:avLst/>
            <a:gdLst/>
            <a:ahLst/>
            <a:cxnLst/>
            <a:rect r="r" b="b" t="t" l="l"/>
            <a:pathLst>
              <a:path h="363458" w="399954">
                <a:moveTo>
                  <a:pt x="0" y="0"/>
                </a:moveTo>
                <a:lnTo>
                  <a:pt x="399954" y="0"/>
                </a:lnTo>
                <a:lnTo>
                  <a:pt x="399954" y="363458"/>
                </a:lnTo>
                <a:lnTo>
                  <a:pt x="0" y="3634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true" rot="0">
            <a:off x="9144000" y="-784708"/>
            <a:ext cx="9144000" cy="3253740"/>
          </a:xfrm>
          <a:custGeom>
            <a:avLst/>
            <a:gdLst/>
            <a:ahLst/>
            <a:cxnLst/>
            <a:rect r="r" b="b" t="t" l="l"/>
            <a:pathLst>
              <a:path h="3253740" w="9144000">
                <a:moveTo>
                  <a:pt x="9144000" y="3253740"/>
                </a:moveTo>
                <a:lnTo>
                  <a:pt x="0" y="3253740"/>
                </a:lnTo>
                <a:lnTo>
                  <a:pt x="0" y="0"/>
                </a:lnTo>
                <a:lnTo>
                  <a:pt x="9144000" y="0"/>
                </a:lnTo>
                <a:lnTo>
                  <a:pt x="9144000" y="3253740"/>
                </a:lnTo>
                <a:close/>
              </a:path>
            </a:pathLst>
          </a:custGeom>
          <a:blipFill>
            <a:blip r:embed="rId8">
              <a:alphaModFix amt="29000"/>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7256236" y="1690668"/>
            <a:ext cx="7485937" cy="325120"/>
          </a:xfrm>
          <a:prstGeom prst="rect">
            <a:avLst/>
          </a:prstGeom>
        </p:spPr>
        <p:txBody>
          <a:bodyPr anchor="t" rtlCol="false" tIns="0" lIns="0" bIns="0" rIns="0">
            <a:spAutoFit/>
          </a:bodyPr>
          <a:lstStyle/>
          <a:p>
            <a:pPr algn="l">
              <a:lnSpc>
                <a:spcPts val="2540"/>
              </a:lnSpc>
            </a:pPr>
            <a:r>
              <a:rPr lang="en-US" sz="2000" spc="630">
                <a:solidFill>
                  <a:srgbClr val="00D2FF"/>
                </a:solidFill>
                <a:latin typeface="Roboto"/>
              </a:rPr>
              <a:t>DIPERSEMBAHKAN OLEH :</a:t>
            </a:r>
          </a:p>
        </p:txBody>
      </p:sp>
      <p:grpSp>
        <p:nvGrpSpPr>
          <p:cNvPr name="Group 7" id="7"/>
          <p:cNvGrpSpPr/>
          <p:nvPr/>
        </p:nvGrpSpPr>
        <p:grpSpPr>
          <a:xfrm rot="0">
            <a:off x="1616685" y="2307963"/>
            <a:ext cx="4006083" cy="5671075"/>
            <a:chOff x="0" y="0"/>
            <a:chExt cx="5341444" cy="7561433"/>
          </a:xfrm>
        </p:grpSpPr>
        <p:grpSp>
          <p:nvGrpSpPr>
            <p:cNvPr name="Group 8" id="8"/>
            <p:cNvGrpSpPr/>
            <p:nvPr/>
          </p:nvGrpSpPr>
          <p:grpSpPr>
            <a:xfrm rot="0">
              <a:off x="94835" y="197451"/>
              <a:ext cx="5246609" cy="7363982"/>
              <a:chOff x="0" y="0"/>
              <a:chExt cx="1093482" cy="1534778"/>
            </a:xfrm>
          </p:grpSpPr>
          <p:sp>
            <p:nvSpPr>
              <p:cNvPr name="Freeform 9" id="9"/>
              <p:cNvSpPr/>
              <p:nvPr/>
            </p:nvSpPr>
            <p:spPr>
              <a:xfrm flipH="false" flipV="false" rot="0">
                <a:off x="0" y="0"/>
                <a:ext cx="1093482" cy="1534778"/>
              </a:xfrm>
              <a:custGeom>
                <a:avLst/>
                <a:gdLst/>
                <a:ahLst/>
                <a:cxnLst/>
                <a:rect r="r" b="b" t="t" l="l"/>
                <a:pathLst>
                  <a:path h="1534778" w="1093482">
                    <a:moveTo>
                      <a:pt x="196747" y="0"/>
                    </a:moveTo>
                    <a:lnTo>
                      <a:pt x="896734" y="0"/>
                    </a:lnTo>
                    <a:cubicBezTo>
                      <a:pt x="948915" y="0"/>
                      <a:pt x="998958" y="20729"/>
                      <a:pt x="1035856" y="57626"/>
                    </a:cubicBezTo>
                    <a:cubicBezTo>
                      <a:pt x="1072753" y="94523"/>
                      <a:pt x="1093482" y="144567"/>
                      <a:pt x="1093482" y="196747"/>
                    </a:cubicBezTo>
                    <a:lnTo>
                      <a:pt x="1093482" y="1338031"/>
                    </a:lnTo>
                    <a:cubicBezTo>
                      <a:pt x="1093482" y="1390211"/>
                      <a:pt x="1072753" y="1440255"/>
                      <a:pt x="1035856" y="1477152"/>
                    </a:cubicBezTo>
                    <a:cubicBezTo>
                      <a:pt x="998958" y="1514049"/>
                      <a:pt x="948915" y="1534778"/>
                      <a:pt x="896734" y="1534778"/>
                    </a:cubicBezTo>
                    <a:lnTo>
                      <a:pt x="196747" y="1534778"/>
                    </a:lnTo>
                    <a:cubicBezTo>
                      <a:pt x="144567" y="1534778"/>
                      <a:pt x="94523" y="1514049"/>
                      <a:pt x="57626" y="1477152"/>
                    </a:cubicBezTo>
                    <a:cubicBezTo>
                      <a:pt x="20729" y="1440255"/>
                      <a:pt x="0" y="1390211"/>
                      <a:pt x="0" y="1338031"/>
                    </a:cubicBezTo>
                    <a:lnTo>
                      <a:pt x="0" y="196747"/>
                    </a:lnTo>
                    <a:cubicBezTo>
                      <a:pt x="0" y="144567"/>
                      <a:pt x="20729" y="94523"/>
                      <a:pt x="57626" y="57626"/>
                    </a:cubicBezTo>
                    <a:cubicBezTo>
                      <a:pt x="94523" y="20729"/>
                      <a:pt x="144567" y="0"/>
                      <a:pt x="196747" y="0"/>
                    </a:cubicBezTo>
                    <a:close/>
                  </a:path>
                </a:pathLst>
              </a:custGeom>
              <a:solidFill>
                <a:srgbClr val="00D2FF"/>
              </a:solidFill>
              <a:ln cap="rnd">
                <a:noFill/>
                <a:prstDash val="solid"/>
                <a:round/>
              </a:ln>
            </p:spPr>
          </p:sp>
          <p:sp>
            <p:nvSpPr>
              <p:cNvPr name="TextBox 10" id="10"/>
              <p:cNvSpPr txBox="true"/>
              <p:nvPr/>
            </p:nvSpPr>
            <p:spPr>
              <a:xfrm>
                <a:off x="0" y="-47625"/>
                <a:ext cx="1093482" cy="1582403"/>
              </a:xfrm>
              <a:prstGeom prst="rect">
                <a:avLst/>
              </a:prstGeom>
            </p:spPr>
            <p:txBody>
              <a:bodyPr anchor="ctr" rtlCol="false" tIns="50800" lIns="50800" bIns="50800" rIns="50800"/>
              <a:lstStyle/>
              <a:p>
                <a:pPr algn="ctr">
                  <a:lnSpc>
                    <a:spcPts val="3629"/>
                  </a:lnSpc>
                </a:pPr>
              </a:p>
            </p:txBody>
          </p:sp>
        </p:grpSp>
        <p:grpSp>
          <p:nvGrpSpPr>
            <p:cNvPr name="Group 11" id="11"/>
            <p:cNvGrpSpPr/>
            <p:nvPr/>
          </p:nvGrpSpPr>
          <p:grpSpPr>
            <a:xfrm rot="0">
              <a:off x="0" y="0"/>
              <a:ext cx="5147137" cy="7353053"/>
              <a:chOff x="0" y="0"/>
              <a:chExt cx="4445000" cy="6350000"/>
            </a:xfrm>
          </p:grpSpPr>
          <p:sp>
            <p:nvSpPr>
              <p:cNvPr name="Freeform 12" id="12"/>
              <p:cNvSpPr/>
              <p:nvPr/>
            </p:nvSpPr>
            <p:spPr>
              <a:xfrm flipH="false" flipV="false" rot="0">
                <a:off x="0" y="0"/>
                <a:ext cx="4445000" cy="6350000"/>
              </a:xfrm>
              <a:custGeom>
                <a:avLst/>
                <a:gdLst/>
                <a:ahLst/>
                <a:cxnLst/>
                <a:rect r="r" b="b" t="t" l="l"/>
                <a:pathLst>
                  <a:path h="6350000" w="4445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10"/>
                <a:stretch>
                  <a:fillRect l="-21428" t="0" r="-21428" b="0"/>
                </a:stretch>
              </a:blipFill>
            </p:spPr>
          </p:sp>
        </p:grpSp>
      </p:grpSp>
      <p:grpSp>
        <p:nvGrpSpPr>
          <p:cNvPr name="Group 13" id="13"/>
          <p:cNvGrpSpPr/>
          <p:nvPr/>
        </p:nvGrpSpPr>
        <p:grpSpPr>
          <a:xfrm rot="0">
            <a:off x="7256236" y="3033040"/>
            <a:ext cx="8918071" cy="1108528"/>
            <a:chOff x="0" y="0"/>
            <a:chExt cx="11890761" cy="1478037"/>
          </a:xfrm>
        </p:grpSpPr>
        <p:sp>
          <p:nvSpPr>
            <p:cNvPr name="Freeform 14" id="14"/>
            <p:cNvSpPr/>
            <p:nvPr/>
          </p:nvSpPr>
          <p:spPr>
            <a:xfrm flipH="false" flipV="false" rot="0">
              <a:off x="0" y="0"/>
              <a:ext cx="828982" cy="828982"/>
            </a:xfrm>
            <a:custGeom>
              <a:avLst/>
              <a:gdLst/>
              <a:ahLst/>
              <a:cxnLst/>
              <a:rect r="r" b="b" t="t" l="l"/>
              <a:pathLst>
                <a:path h="828982" w="828982">
                  <a:moveTo>
                    <a:pt x="0" y="0"/>
                  </a:moveTo>
                  <a:lnTo>
                    <a:pt x="828982" y="0"/>
                  </a:lnTo>
                  <a:lnTo>
                    <a:pt x="828982" y="828982"/>
                  </a:lnTo>
                  <a:lnTo>
                    <a:pt x="0" y="8289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1436794" y="128064"/>
              <a:ext cx="10453967" cy="610955"/>
            </a:xfrm>
            <a:prstGeom prst="rect">
              <a:avLst/>
            </a:prstGeom>
          </p:spPr>
          <p:txBody>
            <a:bodyPr anchor="t" rtlCol="false" tIns="0" lIns="0" bIns="0" rIns="0">
              <a:spAutoFit/>
            </a:bodyPr>
            <a:lstStyle/>
            <a:p>
              <a:pPr algn="l" marL="0" indent="0" lvl="0">
                <a:lnSpc>
                  <a:spcPts val="3232"/>
                </a:lnSpc>
                <a:spcBef>
                  <a:spcPct val="0"/>
                </a:spcBef>
              </a:pPr>
              <a:r>
                <a:rPr lang="en-US" sz="3200">
                  <a:solidFill>
                    <a:srgbClr val="FFFFFF"/>
                  </a:solidFill>
                  <a:latin typeface="Roboto Bold"/>
                </a:rPr>
                <a:t>RIZKI PUTRA RAMADHAN</a:t>
              </a:r>
            </a:p>
          </p:txBody>
        </p:sp>
        <p:sp>
          <p:nvSpPr>
            <p:cNvPr name="TextBox 16" id="16"/>
            <p:cNvSpPr txBox="true"/>
            <p:nvPr/>
          </p:nvSpPr>
          <p:spPr>
            <a:xfrm rot="0">
              <a:off x="1436794" y="867082"/>
              <a:ext cx="10453967" cy="610955"/>
            </a:xfrm>
            <a:prstGeom prst="rect">
              <a:avLst/>
            </a:prstGeom>
          </p:spPr>
          <p:txBody>
            <a:bodyPr anchor="t" rtlCol="false" tIns="0" lIns="0" bIns="0" rIns="0">
              <a:spAutoFit/>
            </a:bodyPr>
            <a:lstStyle/>
            <a:p>
              <a:pPr algn="l" marL="0" indent="0" lvl="0">
                <a:lnSpc>
                  <a:spcPts val="3232"/>
                </a:lnSpc>
                <a:spcBef>
                  <a:spcPct val="0"/>
                </a:spcBef>
              </a:pPr>
              <a:r>
                <a:rPr lang="en-US" sz="3200">
                  <a:solidFill>
                    <a:srgbClr val="FFFFFF"/>
                  </a:solidFill>
                  <a:latin typeface="Roboto Bold"/>
                </a:rPr>
                <a:t>09011182126024</a:t>
              </a:r>
            </a:p>
          </p:txBody>
        </p:sp>
      </p:grpSp>
      <p:grpSp>
        <p:nvGrpSpPr>
          <p:cNvPr name="Group 17" id="17"/>
          <p:cNvGrpSpPr/>
          <p:nvPr/>
        </p:nvGrpSpPr>
        <p:grpSpPr>
          <a:xfrm rot="0">
            <a:off x="7256236" y="4703543"/>
            <a:ext cx="8918071" cy="1108528"/>
            <a:chOff x="0" y="0"/>
            <a:chExt cx="11890761" cy="1478037"/>
          </a:xfrm>
        </p:grpSpPr>
        <p:sp>
          <p:nvSpPr>
            <p:cNvPr name="Freeform 18" id="18"/>
            <p:cNvSpPr/>
            <p:nvPr/>
          </p:nvSpPr>
          <p:spPr>
            <a:xfrm flipH="false" flipV="false" rot="0">
              <a:off x="0" y="0"/>
              <a:ext cx="828982" cy="828982"/>
            </a:xfrm>
            <a:custGeom>
              <a:avLst/>
              <a:gdLst/>
              <a:ahLst/>
              <a:cxnLst/>
              <a:rect r="r" b="b" t="t" l="l"/>
              <a:pathLst>
                <a:path h="828982" w="828982">
                  <a:moveTo>
                    <a:pt x="0" y="0"/>
                  </a:moveTo>
                  <a:lnTo>
                    <a:pt x="828982" y="0"/>
                  </a:lnTo>
                  <a:lnTo>
                    <a:pt x="828982" y="828982"/>
                  </a:lnTo>
                  <a:lnTo>
                    <a:pt x="0" y="8289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9" id="19"/>
            <p:cNvSpPr txBox="true"/>
            <p:nvPr/>
          </p:nvSpPr>
          <p:spPr>
            <a:xfrm rot="0">
              <a:off x="1436794" y="128064"/>
              <a:ext cx="10453967" cy="610955"/>
            </a:xfrm>
            <a:prstGeom prst="rect">
              <a:avLst/>
            </a:prstGeom>
          </p:spPr>
          <p:txBody>
            <a:bodyPr anchor="t" rtlCol="false" tIns="0" lIns="0" bIns="0" rIns="0">
              <a:spAutoFit/>
            </a:bodyPr>
            <a:lstStyle/>
            <a:p>
              <a:pPr algn="l" marL="0" indent="0" lvl="0">
                <a:lnSpc>
                  <a:spcPts val="3232"/>
                </a:lnSpc>
                <a:spcBef>
                  <a:spcPct val="0"/>
                </a:spcBef>
              </a:pPr>
              <a:r>
                <a:rPr lang="en-US" sz="3200">
                  <a:solidFill>
                    <a:srgbClr val="FFFFFF"/>
                  </a:solidFill>
                  <a:latin typeface="Roboto Bold"/>
                </a:rPr>
                <a:t>DOSEN PEMBIMBING :</a:t>
              </a:r>
            </a:p>
          </p:txBody>
        </p:sp>
        <p:sp>
          <p:nvSpPr>
            <p:cNvPr name="TextBox 20" id="20"/>
            <p:cNvSpPr txBox="true"/>
            <p:nvPr/>
          </p:nvSpPr>
          <p:spPr>
            <a:xfrm rot="0">
              <a:off x="1436794" y="867082"/>
              <a:ext cx="10453967" cy="610955"/>
            </a:xfrm>
            <a:prstGeom prst="rect">
              <a:avLst/>
            </a:prstGeom>
          </p:spPr>
          <p:txBody>
            <a:bodyPr anchor="t" rtlCol="false" tIns="0" lIns="0" bIns="0" rIns="0">
              <a:spAutoFit/>
            </a:bodyPr>
            <a:lstStyle/>
            <a:p>
              <a:pPr algn="l" marL="0" indent="0" lvl="0">
                <a:lnSpc>
                  <a:spcPts val="3232"/>
                </a:lnSpc>
                <a:spcBef>
                  <a:spcPct val="0"/>
                </a:spcBef>
              </a:pPr>
              <a:r>
                <a:rPr lang="en-US" sz="3200">
                  <a:solidFill>
                    <a:srgbClr val="FFFFFF"/>
                  </a:solidFill>
                  <a:latin typeface="Roboto Bold"/>
                </a:rPr>
                <a:t>PROF. DR. ERWIN, S.SI., M.SI</a:t>
              </a:r>
            </a:p>
          </p:txBody>
        </p:sp>
      </p:grpSp>
      <p:grpSp>
        <p:nvGrpSpPr>
          <p:cNvPr name="Group 21" id="21"/>
          <p:cNvGrpSpPr/>
          <p:nvPr/>
        </p:nvGrpSpPr>
        <p:grpSpPr>
          <a:xfrm rot="0">
            <a:off x="7256236" y="6374045"/>
            <a:ext cx="8918071" cy="1373414"/>
            <a:chOff x="0" y="0"/>
            <a:chExt cx="11890761" cy="1831218"/>
          </a:xfrm>
        </p:grpSpPr>
        <p:sp>
          <p:nvSpPr>
            <p:cNvPr name="Freeform 22" id="22"/>
            <p:cNvSpPr/>
            <p:nvPr/>
          </p:nvSpPr>
          <p:spPr>
            <a:xfrm flipH="false" flipV="false" rot="0">
              <a:off x="0" y="0"/>
              <a:ext cx="828982" cy="828982"/>
            </a:xfrm>
            <a:custGeom>
              <a:avLst/>
              <a:gdLst/>
              <a:ahLst/>
              <a:cxnLst/>
              <a:rect r="r" b="b" t="t" l="l"/>
              <a:pathLst>
                <a:path h="828982" w="828982">
                  <a:moveTo>
                    <a:pt x="0" y="0"/>
                  </a:moveTo>
                  <a:lnTo>
                    <a:pt x="828982" y="0"/>
                  </a:lnTo>
                  <a:lnTo>
                    <a:pt x="828982" y="828982"/>
                  </a:lnTo>
                  <a:lnTo>
                    <a:pt x="0" y="8289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3" id="23"/>
            <p:cNvSpPr txBox="true"/>
            <p:nvPr/>
          </p:nvSpPr>
          <p:spPr>
            <a:xfrm rot="0">
              <a:off x="1436794" y="128064"/>
              <a:ext cx="10453967" cy="1703155"/>
            </a:xfrm>
            <a:prstGeom prst="rect">
              <a:avLst/>
            </a:prstGeom>
          </p:spPr>
          <p:txBody>
            <a:bodyPr anchor="t" rtlCol="false" tIns="0" lIns="0" bIns="0" rIns="0">
              <a:spAutoFit/>
            </a:bodyPr>
            <a:lstStyle/>
            <a:p>
              <a:pPr algn="l">
                <a:lnSpc>
                  <a:spcPts val="3232"/>
                </a:lnSpc>
              </a:pPr>
              <a:r>
                <a:rPr lang="en-US" sz="3200">
                  <a:solidFill>
                    <a:srgbClr val="FFFFFF"/>
                  </a:solidFill>
                  <a:latin typeface="Roboto Bold"/>
                </a:rPr>
                <a:t>JURUSAN SISTEM KOMPUTER</a:t>
              </a:r>
            </a:p>
            <a:p>
              <a:pPr algn="l">
                <a:lnSpc>
                  <a:spcPts val="3232"/>
                </a:lnSpc>
              </a:pPr>
              <a:r>
                <a:rPr lang="en-US" sz="3200">
                  <a:solidFill>
                    <a:srgbClr val="FFFFFF"/>
                  </a:solidFill>
                  <a:latin typeface="Roboto Bold"/>
                </a:rPr>
                <a:t>Fakultas Ilmu Komputer</a:t>
              </a:r>
            </a:p>
            <a:p>
              <a:pPr algn="l" marL="0" indent="0" lvl="0">
                <a:lnSpc>
                  <a:spcPts val="3232"/>
                </a:lnSpc>
                <a:spcBef>
                  <a:spcPct val="0"/>
                </a:spcBef>
              </a:pPr>
              <a:r>
                <a:rPr lang="en-US" sz="3200">
                  <a:solidFill>
                    <a:srgbClr val="FFFFFF"/>
                  </a:solidFill>
                  <a:latin typeface="Roboto Bold"/>
                </a:rPr>
                <a:t>Universitas Sriwijaya</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165899" y="1446060"/>
            <a:ext cx="3678120" cy="7356240"/>
          </a:xfrm>
          <a:custGeom>
            <a:avLst/>
            <a:gdLst/>
            <a:ahLst/>
            <a:cxnLst/>
            <a:rect r="r" b="b" t="t" l="l"/>
            <a:pathLst>
              <a:path h="7356240" w="3678120">
                <a:moveTo>
                  <a:pt x="0" y="0"/>
                </a:moveTo>
                <a:lnTo>
                  <a:pt x="3678120" y="0"/>
                </a:lnTo>
                <a:lnTo>
                  <a:pt x="3678120" y="7356240"/>
                </a:lnTo>
                <a:lnTo>
                  <a:pt x="0" y="73562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784387" y="1742668"/>
            <a:ext cx="6763023" cy="676302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540"/>
                </a:lnSpc>
              </a:pPr>
            </a:p>
          </p:txBody>
        </p:sp>
      </p:grpSp>
      <p:grpSp>
        <p:nvGrpSpPr>
          <p:cNvPr name="Group 6" id="6"/>
          <p:cNvGrpSpPr/>
          <p:nvPr/>
        </p:nvGrpSpPr>
        <p:grpSpPr>
          <a:xfrm rot="0">
            <a:off x="10049624" y="2007905"/>
            <a:ext cx="6232550" cy="62325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D2FF"/>
            </a:solidFill>
            <a:ln w="12700">
              <a:solidFill>
                <a:srgbClr val="000000"/>
              </a:solidFill>
            </a:ln>
          </p:spPr>
        </p:sp>
      </p:grpSp>
      <p:sp>
        <p:nvSpPr>
          <p:cNvPr name="Freeform 8" id="8"/>
          <p:cNvSpPr/>
          <p:nvPr/>
        </p:nvSpPr>
        <p:spPr>
          <a:xfrm flipH="true" flipV="false" rot="0">
            <a:off x="9144000" y="7487288"/>
            <a:ext cx="9144000" cy="3253740"/>
          </a:xfrm>
          <a:custGeom>
            <a:avLst/>
            <a:gdLst/>
            <a:ahLst/>
            <a:cxnLst/>
            <a:rect r="r" b="b" t="t" l="l"/>
            <a:pathLst>
              <a:path h="3253740" w="9144000">
                <a:moveTo>
                  <a:pt x="9144000" y="0"/>
                </a:moveTo>
                <a:lnTo>
                  <a:pt x="0" y="0"/>
                </a:lnTo>
                <a:lnTo>
                  <a:pt x="0" y="3253740"/>
                </a:lnTo>
                <a:lnTo>
                  <a:pt x="9144000" y="3253740"/>
                </a:lnTo>
                <a:lnTo>
                  <a:pt x="914400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true" rot="0">
            <a:off x="-117372" y="-1271838"/>
            <a:ext cx="11193548" cy="3983037"/>
          </a:xfrm>
          <a:custGeom>
            <a:avLst/>
            <a:gdLst/>
            <a:ahLst/>
            <a:cxnLst/>
            <a:rect r="r" b="b" t="t" l="l"/>
            <a:pathLst>
              <a:path h="3983037" w="11193548">
                <a:moveTo>
                  <a:pt x="0" y="3983038"/>
                </a:moveTo>
                <a:lnTo>
                  <a:pt x="11193548" y="3983038"/>
                </a:lnTo>
                <a:lnTo>
                  <a:pt x="11193548" y="0"/>
                </a:lnTo>
                <a:lnTo>
                  <a:pt x="0" y="0"/>
                </a:lnTo>
                <a:lnTo>
                  <a:pt x="0" y="3983038"/>
                </a:lnTo>
                <a:close/>
              </a:path>
            </a:pathLst>
          </a:custGeom>
          <a:blipFill>
            <a:blip r:embed="rId4">
              <a:alphaModFix amt="29000"/>
              <a:extLst>
                <a:ext uri="{96DAC541-7B7A-43D3-8B79-37D633B846F1}">
                  <asvg:svgBlip xmlns:asvg="http://schemas.microsoft.com/office/drawing/2016/SVG/main" r:embed="rId5"/>
                </a:ext>
              </a:extLst>
            </a:blip>
            <a:stretch>
              <a:fillRect l="-4842" t="-5013" r="-171" b="0"/>
            </a:stretch>
          </a:blipFill>
          <a:ln cap="sq">
            <a:noFill/>
            <a:prstDash val="solid"/>
            <a:miter/>
          </a:ln>
        </p:spPr>
      </p:sp>
      <p:grpSp>
        <p:nvGrpSpPr>
          <p:cNvPr name="Group 10" id="10"/>
          <p:cNvGrpSpPr/>
          <p:nvPr/>
        </p:nvGrpSpPr>
        <p:grpSpPr>
          <a:xfrm rot="0">
            <a:off x="10289923" y="2248204"/>
            <a:ext cx="5751952" cy="57519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sp>
        <p:nvSpPr>
          <p:cNvPr name="Freeform 12" id="12"/>
          <p:cNvSpPr/>
          <p:nvPr/>
        </p:nvSpPr>
        <p:spPr>
          <a:xfrm flipH="false" flipV="false" rot="0">
            <a:off x="16904762" y="1067117"/>
            <a:ext cx="354538" cy="354538"/>
          </a:xfrm>
          <a:custGeom>
            <a:avLst/>
            <a:gdLst/>
            <a:ahLst/>
            <a:cxnLst/>
            <a:rect r="r" b="b" t="t" l="l"/>
            <a:pathLst>
              <a:path h="354538" w="354538">
                <a:moveTo>
                  <a:pt x="0" y="0"/>
                </a:moveTo>
                <a:lnTo>
                  <a:pt x="354538" y="0"/>
                </a:lnTo>
                <a:lnTo>
                  <a:pt x="354538" y="354538"/>
                </a:lnTo>
                <a:lnTo>
                  <a:pt x="0" y="3545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6174307" y="1028700"/>
            <a:ext cx="399954" cy="363458"/>
          </a:xfrm>
          <a:custGeom>
            <a:avLst/>
            <a:gdLst/>
            <a:ahLst/>
            <a:cxnLst/>
            <a:rect r="r" b="b" t="t" l="l"/>
            <a:pathLst>
              <a:path h="363458" w="399954">
                <a:moveTo>
                  <a:pt x="0" y="0"/>
                </a:moveTo>
                <a:lnTo>
                  <a:pt x="399954" y="0"/>
                </a:lnTo>
                <a:lnTo>
                  <a:pt x="399954" y="363458"/>
                </a:lnTo>
                <a:lnTo>
                  <a:pt x="0" y="3634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5400000">
            <a:off x="16681709" y="2775094"/>
            <a:ext cx="1949431" cy="348461"/>
          </a:xfrm>
          <a:custGeom>
            <a:avLst/>
            <a:gdLst/>
            <a:ahLst/>
            <a:cxnLst/>
            <a:rect r="r" b="b" t="t" l="l"/>
            <a:pathLst>
              <a:path h="348461" w="1949431">
                <a:moveTo>
                  <a:pt x="0" y="0"/>
                </a:moveTo>
                <a:lnTo>
                  <a:pt x="1949431" y="0"/>
                </a:lnTo>
                <a:lnTo>
                  <a:pt x="1949431" y="348461"/>
                </a:lnTo>
                <a:lnTo>
                  <a:pt x="0" y="34846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10800000">
            <a:off x="8953615" y="8505692"/>
            <a:ext cx="1949431" cy="348461"/>
          </a:xfrm>
          <a:custGeom>
            <a:avLst/>
            <a:gdLst/>
            <a:ahLst/>
            <a:cxnLst/>
            <a:rect r="r" b="b" t="t" l="l"/>
            <a:pathLst>
              <a:path h="348461" w="1949431">
                <a:moveTo>
                  <a:pt x="0" y="0"/>
                </a:moveTo>
                <a:lnTo>
                  <a:pt x="1949431" y="0"/>
                </a:lnTo>
                <a:lnTo>
                  <a:pt x="1949431" y="348461"/>
                </a:lnTo>
                <a:lnTo>
                  <a:pt x="0" y="34846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1028700" y="3970401"/>
            <a:ext cx="8115300" cy="2517648"/>
          </a:xfrm>
          <a:prstGeom prst="rect">
            <a:avLst/>
          </a:prstGeom>
        </p:spPr>
        <p:txBody>
          <a:bodyPr anchor="t" rtlCol="false" tIns="0" lIns="0" bIns="0" rIns="0">
            <a:spAutoFit/>
          </a:bodyPr>
          <a:lstStyle/>
          <a:p>
            <a:pPr algn="l">
              <a:lnSpc>
                <a:spcPts val="9696"/>
              </a:lnSpc>
            </a:pPr>
            <a:r>
              <a:rPr lang="en-US" sz="9600">
                <a:solidFill>
                  <a:srgbClr val="FFFFFF"/>
                </a:solidFill>
                <a:latin typeface="Roboto Bold"/>
              </a:rPr>
              <a:t>PROFIL</a:t>
            </a:r>
          </a:p>
          <a:p>
            <a:pPr algn="l">
              <a:lnSpc>
                <a:spcPts val="9696"/>
              </a:lnSpc>
            </a:pPr>
            <a:r>
              <a:rPr lang="en-US" sz="9600">
                <a:solidFill>
                  <a:srgbClr val="FFFFFF"/>
                </a:solidFill>
                <a:latin typeface="Roboto Bold"/>
              </a:rPr>
              <a:t>PERUSAHAAN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true" flipV="true" rot="0">
            <a:off x="9144000" y="-784708"/>
            <a:ext cx="9144000" cy="3253740"/>
          </a:xfrm>
          <a:custGeom>
            <a:avLst/>
            <a:gdLst/>
            <a:ahLst/>
            <a:cxnLst/>
            <a:rect r="r" b="b" t="t" l="l"/>
            <a:pathLst>
              <a:path h="3253740" w="9144000">
                <a:moveTo>
                  <a:pt x="9144000" y="3253740"/>
                </a:moveTo>
                <a:lnTo>
                  <a:pt x="0" y="3253740"/>
                </a:lnTo>
                <a:lnTo>
                  <a:pt x="0" y="0"/>
                </a:lnTo>
                <a:lnTo>
                  <a:pt x="9144000" y="0"/>
                </a:lnTo>
                <a:lnTo>
                  <a:pt x="9144000" y="325374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001605">
            <a:off x="-737065" y="2500098"/>
            <a:ext cx="11656897" cy="5376744"/>
          </a:xfrm>
          <a:custGeom>
            <a:avLst/>
            <a:gdLst/>
            <a:ahLst/>
            <a:cxnLst/>
            <a:rect r="r" b="b" t="t" l="l"/>
            <a:pathLst>
              <a:path h="5376744" w="11656897">
                <a:moveTo>
                  <a:pt x="0" y="0"/>
                </a:moveTo>
                <a:lnTo>
                  <a:pt x="11656897" y="0"/>
                </a:lnTo>
                <a:lnTo>
                  <a:pt x="11656897" y="5376744"/>
                </a:lnTo>
                <a:lnTo>
                  <a:pt x="0" y="5376744"/>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0">
            <a:off x="2021181" y="2530212"/>
            <a:ext cx="5314762" cy="2792224"/>
            <a:chOff x="0" y="0"/>
            <a:chExt cx="1551121" cy="814915"/>
          </a:xfrm>
        </p:grpSpPr>
        <p:sp>
          <p:nvSpPr>
            <p:cNvPr name="Freeform 5" id="5"/>
            <p:cNvSpPr/>
            <p:nvPr/>
          </p:nvSpPr>
          <p:spPr>
            <a:xfrm flipH="false" flipV="false" rot="0">
              <a:off x="0" y="0"/>
              <a:ext cx="1551121" cy="814915"/>
            </a:xfrm>
            <a:custGeom>
              <a:avLst/>
              <a:gdLst/>
              <a:ahLst/>
              <a:cxnLst/>
              <a:rect r="r" b="b" t="t" l="l"/>
              <a:pathLst>
                <a:path h="814915" w="1551121">
                  <a:moveTo>
                    <a:pt x="27677" y="0"/>
                  </a:moveTo>
                  <a:lnTo>
                    <a:pt x="1523444" y="0"/>
                  </a:lnTo>
                  <a:cubicBezTo>
                    <a:pt x="1538730" y="0"/>
                    <a:pt x="1551121" y="12391"/>
                    <a:pt x="1551121" y="27677"/>
                  </a:cubicBezTo>
                  <a:lnTo>
                    <a:pt x="1551121" y="787238"/>
                  </a:lnTo>
                  <a:cubicBezTo>
                    <a:pt x="1551121" y="802523"/>
                    <a:pt x="1538730" y="814915"/>
                    <a:pt x="1523444" y="814915"/>
                  </a:cubicBezTo>
                  <a:lnTo>
                    <a:pt x="27677" y="814915"/>
                  </a:lnTo>
                  <a:cubicBezTo>
                    <a:pt x="12391" y="814915"/>
                    <a:pt x="0" y="802523"/>
                    <a:pt x="0" y="787238"/>
                  </a:cubicBezTo>
                  <a:lnTo>
                    <a:pt x="0" y="27677"/>
                  </a:lnTo>
                  <a:cubicBezTo>
                    <a:pt x="0" y="12391"/>
                    <a:pt x="12391" y="0"/>
                    <a:pt x="27677" y="0"/>
                  </a:cubicBezTo>
                  <a:close/>
                </a:path>
              </a:pathLst>
            </a:custGeom>
            <a:solidFill>
              <a:srgbClr val="00D2FF"/>
            </a:solidFill>
          </p:spPr>
        </p:sp>
        <p:sp>
          <p:nvSpPr>
            <p:cNvPr name="TextBox 6" id="6"/>
            <p:cNvSpPr txBox="true"/>
            <p:nvPr/>
          </p:nvSpPr>
          <p:spPr>
            <a:xfrm>
              <a:off x="0" y="-47625"/>
              <a:ext cx="1551121" cy="862540"/>
            </a:xfrm>
            <a:prstGeom prst="rect">
              <a:avLst/>
            </a:prstGeom>
          </p:spPr>
          <p:txBody>
            <a:bodyPr anchor="ctr" rtlCol="false" tIns="50800" lIns="50800" bIns="50800" rIns="50800"/>
            <a:lstStyle/>
            <a:p>
              <a:pPr algn="ctr">
                <a:lnSpc>
                  <a:spcPts val="3629"/>
                </a:lnSpc>
              </a:pPr>
            </a:p>
          </p:txBody>
        </p:sp>
      </p:grpSp>
      <p:grpSp>
        <p:nvGrpSpPr>
          <p:cNvPr name="Group 7" id="7"/>
          <p:cNvGrpSpPr/>
          <p:nvPr/>
        </p:nvGrpSpPr>
        <p:grpSpPr>
          <a:xfrm rot="0">
            <a:off x="2818281" y="5919110"/>
            <a:ext cx="5311409" cy="2762678"/>
            <a:chOff x="0" y="0"/>
            <a:chExt cx="1566721" cy="814915"/>
          </a:xfrm>
        </p:grpSpPr>
        <p:sp>
          <p:nvSpPr>
            <p:cNvPr name="Freeform 8" id="8"/>
            <p:cNvSpPr/>
            <p:nvPr/>
          </p:nvSpPr>
          <p:spPr>
            <a:xfrm flipH="false" flipV="false" rot="0">
              <a:off x="0" y="0"/>
              <a:ext cx="1566721" cy="814915"/>
            </a:xfrm>
            <a:custGeom>
              <a:avLst/>
              <a:gdLst/>
              <a:ahLst/>
              <a:cxnLst/>
              <a:rect r="r" b="b" t="t" l="l"/>
              <a:pathLst>
                <a:path h="814915" w="1566721">
                  <a:moveTo>
                    <a:pt x="27694" y="0"/>
                  </a:moveTo>
                  <a:lnTo>
                    <a:pt x="1539027" y="0"/>
                  </a:lnTo>
                  <a:cubicBezTo>
                    <a:pt x="1546372" y="0"/>
                    <a:pt x="1553416" y="2918"/>
                    <a:pt x="1558610" y="8112"/>
                  </a:cubicBezTo>
                  <a:cubicBezTo>
                    <a:pt x="1563803" y="13305"/>
                    <a:pt x="1566721" y="20349"/>
                    <a:pt x="1566721" y="27694"/>
                  </a:cubicBezTo>
                  <a:lnTo>
                    <a:pt x="1566721" y="787220"/>
                  </a:lnTo>
                  <a:cubicBezTo>
                    <a:pt x="1566721" y="794565"/>
                    <a:pt x="1563803" y="801609"/>
                    <a:pt x="1558610" y="806803"/>
                  </a:cubicBezTo>
                  <a:cubicBezTo>
                    <a:pt x="1553416" y="811997"/>
                    <a:pt x="1546372" y="814915"/>
                    <a:pt x="1539027" y="814915"/>
                  </a:cubicBezTo>
                  <a:lnTo>
                    <a:pt x="27694" y="814915"/>
                  </a:lnTo>
                  <a:cubicBezTo>
                    <a:pt x="20349" y="814915"/>
                    <a:pt x="13305" y="811997"/>
                    <a:pt x="8112" y="806803"/>
                  </a:cubicBezTo>
                  <a:cubicBezTo>
                    <a:pt x="2918" y="801609"/>
                    <a:pt x="0" y="794565"/>
                    <a:pt x="0" y="787220"/>
                  </a:cubicBezTo>
                  <a:lnTo>
                    <a:pt x="0" y="27694"/>
                  </a:lnTo>
                  <a:cubicBezTo>
                    <a:pt x="0" y="20349"/>
                    <a:pt x="2918" y="13305"/>
                    <a:pt x="8112" y="8112"/>
                  </a:cubicBezTo>
                  <a:cubicBezTo>
                    <a:pt x="13305" y="2918"/>
                    <a:pt x="20349" y="0"/>
                    <a:pt x="27694" y="0"/>
                  </a:cubicBezTo>
                  <a:close/>
                </a:path>
              </a:pathLst>
            </a:custGeom>
            <a:solidFill>
              <a:srgbClr val="00D2FF"/>
            </a:solidFill>
          </p:spPr>
        </p:sp>
        <p:sp>
          <p:nvSpPr>
            <p:cNvPr name="TextBox 9" id="9"/>
            <p:cNvSpPr txBox="true"/>
            <p:nvPr/>
          </p:nvSpPr>
          <p:spPr>
            <a:xfrm>
              <a:off x="0" y="-47625"/>
              <a:ext cx="1566721" cy="862540"/>
            </a:xfrm>
            <a:prstGeom prst="rect">
              <a:avLst/>
            </a:prstGeom>
          </p:spPr>
          <p:txBody>
            <a:bodyPr anchor="ctr" rtlCol="false" tIns="50800" lIns="50800" bIns="50800" rIns="50800"/>
            <a:lstStyle/>
            <a:p>
              <a:pPr algn="ctr">
                <a:lnSpc>
                  <a:spcPts val="3629"/>
                </a:lnSpc>
              </a:pPr>
            </a:p>
          </p:txBody>
        </p:sp>
      </p:grpSp>
      <p:sp>
        <p:nvSpPr>
          <p:cNvPr name="Freeform 10" id="10"/>
          <p:cNvSpPr/>
          <p:nvPr/>
        </p:nvSpPr>
        <p:spPr>
          <a:xfrm flipH="false" flipV="false" rot="0">
            <a:off x="16904762" y="1067117"/>
            <a:ext cx="354538" cy="354538"/>
          </a:xfrm>
          <a:custGeom>
            <a:avLst/>
            <a:gdLst/>
            <a:ahLst/>
            <a:cxnLst/>
            <a:rect r="r" b="b" t="t" l="l"/>
            <a:pathLst>
              <a:path h="354538" w="354538">
                <a:moveTo>
                  <a:pt x="0" y="0"/>
                </a:moveTo>
                <a:lnTo>
                  <a:pt x="354538" y="0"/>
                </a:lnTo>
                <a:lnTo>
                  <a:pt x="354538" y="354538"/>
                </a:lnTo>
                <a:lnTo>
                  <a:pt x="0" y="3545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6174307" y="1028700"/>
            <a:ext cx="399954" cy="363458"/>
          </a:xfrm>
          <a:custGeom>
            <a:avLst/>
            <a:gdLst/>
            <a:ahLst/>
            <a:cxnLst/>
            <a:rect r="r" b="b" t="t" l="l"/>
            <a:pathLst>
              <a:path h="363458" w="399954">
                <a:moveTo>
                  <a:pt x="0" y="0"/>
                </a:moveTo>
                <a:lnTo>
                  <a:pt x="399954" y="0"/>
                </a:lnTo>
                <a:lnTo>
                  <a:pt x="399954" y="363458"/>
                </a:lnTo>
                <a:lnTo>
                  <a:pt x="0" y="3634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1837314" y="2371684"/>
            <a:ext cx="5351457" cy="2807374"/>
            <a:chOff x="0" y="0"/>
            <a:chExt cx="6350000" cy="3331210"/>
          </a:xfrm>
        </p:grpSpPr>
        <p:sp>
          <p:nvSpPr>
            <p:cNvPr name="Freeform 13" id="13"/>
            <p:cNvSpPr/>
            <p:nvPr/>
          </p:nvSpPr>
          <p:spPr>
            <a:xfrm flipH="false" flipV="false" rot="0">
              <a:off x="0" y="0"/>
              <a:ext cx="6350000" cy="3331210"/>
            </a:xfrm>
            <a:custGeom>
              <a:avLst/>
              <a:gdLst/>
              <a:ahLst/>
              <a:cxnLst/>
              <a:rect r="r" b="b" t="t" l="l"/>
              <a:pathLst>
                <a:path h="3331210" w="635000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a:blip r:embed="rId10"/>
              <a:stretch>
                <a:fillRect l="0" t="-140" r="0" b="-140"/>
              </a:stretch>
            </a:blipFill>
          </p:spPr>
        </p:sp>
      </p:grpSp>
      <p:grpSp>
        <p:nvGrpSpPr>
          <p:cNvPr name="Group 14" id="14"/>
          <p:cNvGrpSpPr/>
          <p:nvPr/>
        </p:nvGrpSpPr>
        <p:grpSpPr>
          <a:xfrm rot="0">
            <a:off x="2631062" y="5731036"/>
            <a:ext cx="5351457" cy="2807374"/>
            <a:chOff x="0" y="0"/>
            <a:chExt cx="6350000" cy="3331210"/>
          </a:xfrm>
        </p:grpSpPr>
        <p:sp>
          <p:nvSpPr>
            <p:cNvPr name="Freeform 15" id="15"/>
            <p:cNvSpPr/>
            <p:nvPr/>
          </p:nvSpPr>
          <p:spPr>
            <a:xfrm flipH="false" flipV="false" rot="0">
              <a:off x="0" y="0"/>
              <a:ext cx="6350000" cy="3331210"/>
            </a:xfrm>
            <a:custGeom>
              <a:avLst/>
              <a:gdLst/>
              <a:ahLst/>
              <a:cxnLst/>
              <a:rect r="r" b="b" t="t" l="l"/>
              <a:pathLst>
                <a:path h="3331210" w="635000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a:blip r:embed="rId11"/>
              <a:stretch>
                <a:fillRect l="0" t="-1452" r="0" b="-1452"/>
              </a:stretch>
            </a:blipFill>
          </p:spPr>
        </p:sp>
      </p:grpSp>
      <p:sp>
        <p:nvSpPr>
          <p:cNvPr name="Freeform 16" id="16"/>
          <p:cNvSpPr/>
          <p:nvPr/>
        </p:nvSpPr>
        <p:spPr>
          <a:xfrm flipH="false" flipV="false" rot="-5400000">
            <a:off x="80321" y="8245500"/>
            <a:ext cx="1949431" cy="348461"/>
          </a:xfrm>
          <a:custGeom>
            <a:avLst/>
            <a:gdLst/>
            <a:ahLst/>
            <a:cxnLst/>
            <a:rect r="r" b="b" t="t" l="l"/>
            <a:pathLst>
              <a:path h="348461" w="1949431">
                <a:moveTo>
                  <a:pt x="0" y="0"/>
                </a:moveTo>
                <a:lnTo>
                  <a:pt x="1949432" y="0"/>
                </a:lnTo>
                <a:lnTo>
                  <a:pt x="1949432" y="348461"/>
                </a:lnTo>
                <a:lnTo>
                  <a:pt x="0" y="3484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5400000">
            <a:off x="16281546" y="5451528"/>
            <a:ext cx="1949431" cy="348461"/>
          </a:xfrm>
          <a:custGeom>
            <a:avLst/>
            <a:gdLst/>
            <a:ahLst/>
            <a:cxnLst/>
            <a:rect r="r" b="b" t="t" l="l"/>
            <a:pathLst>
              <a:path h="348461" w="1949431">
                <a:moveTo>
                  <a:pt x="0" y="0"/>
                </a:moveTo>
                <a:lnTo>
                  <a:pt x="1949431" y="0"/>
                </a:lnTo>
                <a:lnTo>
                  <a:pt x="1949431" y="348461"/>
                </a:lnTo>
                <a:lnTo>
                  <a:pt x="0" y="3484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8" id="18"/>
          <p:cNvSpPr txBox="true"/>
          <p:nvPr/>
        </p:nvSpPr>
        <p:spPr>
          <a:xfrm rot="0">
            <a:off x="9808831" y="2625462"/>
            <a:ext cx="7621660" cy="1343469"/>
          </a:xfrm>
          <a:prstGeom prst="rect">
            <a:avLst/>
          </a:prstGeom>
        </p:spPr>
        <p:txBody>
          <a:bodyPr anchor="t" rtlCol="false" tIns="0" lIns="0" bIns="0" rIns="0">
            <a:spAutoFit/>
          </a:bodyPr>
          <a:lstStyle/>
          <a:p>
            <a:pPr algn="l">
              <a:lnSpc>
                <a:spcPts val="5554"/>
              </a:lnSpc>
            </a:pPr>
            <a:r>
              <a:rPr lang="en-US" sz="5499">
                <a:solidFill>
                  <a:srgbClr val="FFFFFF"/>
                </a:solidFill>
                <a:latin typeface="Roboto Bold"/>
              </a:rPr>
              <a:t>PROFIL</a:t>
            </a:r>
          </a:p>
          <a:p>
            <a:pPr algn="l" marL="0" indent="0" lvl="0">
              <a:lnSpc>
                <a:spcPts val="4848"/>
              </a:lnSpc>
              <a:spcBef>
                <a:spcPct val="0"/>
              </a:spcBef>
            </a:pPr>
            <a:r>
              <a:rPr lang="en-US" sz="4800">
                <a:solidFill>
                  <a:srgbClr val="FFFFFF"/>
                </a:solidFill>
                <a:latin typeface="Roboto Bold"/>
              </a:rPr>
              <a:t>PT. TELKOM AKSES BABEL</a:t>
            </a:r>
          </a:p>
        </p:txBody>
      </p:sp>
      <p:sp>
        <p:nvSpPr>
          <p:cNvPr name="TextBox 19" id="19"/>
          <p:cNvSpPr txBox="true"/>
          <p:nvPr/>
        </p:nvSpPr>
        <p:spPr>
          <a:xfrm rot="0">
            <a:off x="9808831" y="4306663"/>
            <a:ext cx="6765430" cy="5339334"/>
          </a:xfrm>
          <a:prstGeom prst="rect">
            <a:avLst/>
          </a:prstGeom>
        </p:spPr>
        <p:txBody>
          <a:bodyPr anchor="t" rtlCol="false" tIns="0" lIns="0" bIns="0" rIns="0">
            <a:spAutoFit/>
          </a:bodyPr>
          <a:lstStyle/>
          <a:p>
            <a:pPr algn="l" marL="0" indent="0" lvl="0">
              <a:lnSpc>
                <a:spcPts val="3528"/>
              </a:lnSpc>
              <a:spcBef>
                <a:spcPct val="0"/>
              </a:spcBef>
            </a:pPr>
            <a:r>
              <a:rPr lang="en-US" sz="2100">
                <a:solidFill>
                  <a:srgbClr val="00D2FF"/>
                </a:solidFill>
                <a:latin typeface="Open Sans 2"/>
              </a:rPr>
              <a:t>PT. Telkom Akses merupakan salah satu anak perusahaan Telkom Indonesia yang bergerak pada bidang konstruksi pembangunan dan manage service infrastruktur jaringan yang sahamnya dimiliki sepenuhnya oleh PT. Telekomunikasi Indonesia, Tbk. PT. Telkom Akses didirikan di Jakarta pada 12 Desember 2012. berdirinya PT. Telkom Akses merupakan bagian dari komitmen Telkom untuk menghadirkan akses informasi dan komunikasi tanpa batas, yang berupaya menghidupkan koneksi internet berkualitas serta terjangkau dalam melakukan pengembangan.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4752149" y="1465380"/>
            <a:ext cx="3678120" cy="7356240"/>
          </a:xfrm>
          <a:custGeom>
            <a:avLst/>
            <a:gdLst/>
            <a:ahLst/>
            <a:cxnLst/>
            <a:rect r="r" b="b" t="t" l="l"/>
            <a:pathLst>
              <a:path h="7356240" w="3678120">
                <a:moveTo>
                  <a:pt x="0" y="0"/>
                </a:moveTo>
                <a:lnTo>
                  <a:pt x="3678120" y="0"/>
                </a:lnTo>
                <a:lnTo>
                  <a:pt x="3678120" y="7356240"/>
                </a:lnTo>
                <a:lnTo>
                  <a:pt x="0" y="73562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70637" y="1761988"/>
            <a:ext cx="6763023" cy="676302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540"/>
                </a:lnSpc>
              </a:pPr>
            </a:p>
          </p:txBody>
        </p:sp>
      </p:grpSp>
      <p:grpSp>
        <p:nvGrpSpPr>
          <p:cNvPr name="Group 6" id="6"/>
          <p:cNvGrpSpPr/>
          <p:nvPr/>
        </p:nvGrpSpPr>
        <p:grpSpPr>
          <a:xfrm rot="0">
            <a:off x="1635874" y="2027225"/>
            <a:ext cx="6232550" cy="62325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D2FF"/>
            </a:solidFill>
            <a:ln w="12700">
              <a:solidFill>
                <a:srgbClr val="000000"/>
              </a:solidFill>
            </a:ln>
          </p:spPr>
        </p:sp>
      </p:grpSp>
      <p:sp>
        <p:nvSpPr>
          <p:cNvPr name="Freeform 8" id="8"/>
          <p:cNvSpPr/>
          <p:nvPr/>
        </p:nvSpPr>
        <p:spPr>
          <a:xfrm flipH="true" flipV="false" rot="0">
            <a:off x="9144000" y="7487288"/>
            <a:ext cx="9144000" cy="3253740"/>
          </a:xfrm>
          <a:custGeom>
            <a:avLst/>
            <a:gdLst/>
            <a:ahLst/>
            <a:cxnLst/>
            <a:rect r="r" b="b" t="t" l="l"/>
            <a:pathLst>
              <a:path h="3253740" w="9144000">
                <a:moveTo>
                  <a:pt x="9144000" y="0"/>
                </a:moveTo>
                <a:lnTo>
                  <a:pt x="0" y="0"/>
                </a:lnTo>
                <a:lnTo>
                  <a:pt x="0" y="3253740"/>
                </a:lnTo>
                <a:lnTo>
                  <a:pt x="9144000" y="3253740"/>
                </a:lnTo>
                <a:lnTo>
                  <a:pt x="914400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true" rot="0">
            <a:off x="-117372" y="-1271838"/>
            <a:ext cx="11193548" cy="3983037"/>
          </a:xfrm>
          <a:custGeom>
            <a:avLst/>
            <a:gdLst/>
            <a:ahLst/>
            <a:cxnLst/>
            <a:rect r="r" b="b" t="t" l="l"/>
            <a:pathLst>
              <a:path h="3983037" w="11193548">
                <a:moveTo>
                  <a:pt x="0" y="3983038"/>
                </a:moveTo>
                <a:lnTo>
                  <a:pt x="11193548" y="3983038"/>
                </a:lnTo>
                <a:lnTo>
                  <a:pt x="11193548" y="0"/>
                </a:lnTo>
                <a:lnTo>
                  <a:pt x="0" y="0"/>
                </a:lnTo>
                <a:lnTo>
                  <a:pt x="0" y="3983038"/>
                </a:lnTo>
                <a:close/>
              </a:path>
            </a:pathLst>
          </a:custGeom>
          <a:blipFill>
            <a:blip r:embed="rId4">
              <a:alphaModFix amt="29000"/>
              <a:extLst>
                <a:ext uri="{96DAC541-7B7A-43D3-8B79-37D633B846F1}">
                  <asvg:svgBlip xmlns:asvg="http://schemas.microsoft.com/office/drawing/2016/SVG/main" r:embed="rId5"/>
                </a:ext>
              </a:extLst>
            </a:blip>
            <a:stretch>
              <a:fillRect l="-4842" t="-5013" r="-171" b="0"/>
            </a:stretch>
          </a:blipFill>
          <a:ln cap="sq">
            <a:noFill/>
            <a:prstDash val="solid"/>
            <a:miter/>
          </a:ln>
        </p:spPr>
      </p:sp>
      <p:grpSp>
        <p:nvGrpSpPr>
          <p:cNvPr name="Group 10" id="10"/>
          <p:cNvGrpSpPr/>
          <p:nvPr/>
        </p:nvGrpSpPr>
        <p:grpSpPr>
          <a:xfrm rot="0">
            <a:off x="1876173" y="2267524"/>
            <a:ext cx="5751952" cy="57519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50000" b="0"/>
              </a:stretch>
            </a:blipFill>
          </p:spPr>
        </p:sp>
      </p:grpSp>
      <p:sp>
        <p:nvSpPr>
          <p:cNvPr name="Freeform 12" id="12"/>
          <p:cNvSpPr/>
          <p:nvPr/>
        </p:nvSpPr>
        <p:spPr>
          <a:xfrm flipH="false" flipV="false" rot="0">
            <a:off x="16904762" y="1067117"/>
            <a:ext cx="354538" cy="354538"/>
          </a:xfrm>
          <a:custGeom>
            <a:avLst/>
            <a:gdLst/>
            <a:ahLst/>
            <a:cxnLst/>
            <a:rect r="r" b="b" t="t" l="l"/>
            <a:pathLst>
              <a:path h="354538" w="354538">
                <a:moveTo>
                  <a:pt x="0" y="0"/>
                </a:moveTo>
                <a:lnTo>
                  <a:pt x="354538" y="0"/>
                </a:lnTo>
                <a:lnTo>
                  <a:pt x="354538" y="354538"/>
                </a:lnTo>
                <a:lnTo>
                  <a:pt x="0" y="3545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6174307" y="1028700"/>
            <a:ext cx="399954" cy="363458"/>
          </a:xfrm>
          <a:custGeom>
            <a:avLst/>
            <a:gdLst/>
            <a:ahLst/>
            <a:cxnLst/>
            <a:rect r="r" b="b" t="t" l="l"/>
            <a:pathLst>
              <a:path h="363458" w="399954">
                <a:moveTo>
                  <a:pt x="0" y="0"/>
                </a:moveTo>
                <a:lnTo>
                  <a:pt x="399954" y="0"/>
                </a:lnTo>
                <a:lnTo>
                  <a:pt x="399954" y="363458"/>
                </a:lnTo>
                <a:lnTo>
                  <a:pt x="0" y="3634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5400000">
            <a:off x="16681709" y="2775094"/>
            <a:ext cx="1949431" cy="348461"/>
          </a:xfrm>
          <a:custGeom>
            <a:avLst/>
            <a:gdLst/>
            <a:ahLst/>
            <a:cxnLst/>
            <a:rect r="r" b="b" t="t" l="l"/>
            <a:pathLst>
              <a:path h="348461" w="1949431">
                <a:moveTo>
                  <a:pt x="0" y="0"/>
                </a:moveTo>
                <a:lnTo>
                  <a:pt x="1949431" y="0"/>
                </a:lnTo>
                <a:lnTo>
                  <a:pt x="1949431" y="348461"/>
                </a:lnTo>
                <a:lnTo>
                  <a:pt x="0" y="34846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10800000">
            <a:off x="8953615" y="8505692"/>
            <a:ext cx="1949431" cy="348461"/>
          </a:xfrm>
          <a:custGeom>
            <a:avLst/>
            <a:gdLst/>
            <a:ahLst/>
            <a:cxnLst/>
            <a:rect r="r" b="b" t="t" l="l"/>
            <a:pathLst>
              <a:path h="348461" w="1949431">
                <a:moveTo>
                  <a:pt x="0" y="0"/>
                </a:moveTo>
                <a:lnTo>
                  <a:pt x="1949431" y="0"/>
                </a:lnTo>
                <a:lnTo>
                  <a:pt x="1949431" y="348461"/>
                </a:lnTo>
                <a:lnTo>
                  <a:pt x="0" y="34846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9144000" y="4170680"/>
            <a:ext cx="8115300" cy="2088516"/>
          </a:xfrm>
          <a:prstGeom prst="rect">
            <a:avLst/>
          </a:prstGeom>
        </p:spPr>
        <p:txBody>
          <a:bodyPr anchor="t" rtlCol="false" tIns="0" lIns="0" bIns="0" rIns="0">
            <a:spAutoFit/>
          </a:bodyPr>
          <a:lstStyle/>
          <a:p>
            <a:pPr algn="l">
              <a:lnSpc>
                <a:spcPts val="8080"/>
              </a:lnSpc>
            </a:pPr>
            <a:r>
              <a:rPr lang="en-US" sz="8000">
                <a:solidFill>
                  <a:srgbClr val="FFFFFF"/>
                </a:solidFill>
                <a:latin typeface="Roboto Bold"/>
              </a:rPr>
              <a:t>PELAKSANAAN</a:t>
            </a:r>
          </a:p>
          <a:p>
            <a:pPr algn="l">
              <a:lnSpc>
                <a:spcPts val="8080"/>
              </a:lnSpc>
            </a:pPr>
            <a:r>
              <a:rPr lang="en-US" sz="8000">
                <a:solidFill>
                  <a:srgbClr val="FFFFFF"/>
                </a:solidFill>
                <a:latin typeface="Roboto Bold"/>
              </a:rPr>
              <a:t>KERJA PRAKTIK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true" rot="0">
            <a:off x="-117372" y="-1271838"/>
            <a:ext cx="11193548" cy="3983037"/>
          </a:xfrm>
          <a:custGeom>
            <a:avLst/>
            <a:gdLst/>
            <a:ahLst/>
            <a:cxnLst/>
            <a:rect r="r" b="b" t="t" l="l"/>
            <a:pathLst>
              <a:path h="3983037" w="11193548">
                <a:moveTo>
                  <a:pt x="0" y="3983038"/>
                </a:moveTo>
                <a:lnTo>
                  <a:pt x="11193548" y="3983038"/>
                </a:lnTo>
                <a:lnTo>
                  <a:pt x="11193548" y="0"/>
                </a:lnTo>
                <a:lnTo>
                  <a:pt x="0" y="0"/>
                </a:lnTo>
                <a:lnTo>
                  <a:pt x="0" y="3983038"/>
                </a:lnTo>
                <a:close/>
              </a:path>
            </a:pathLst>
          </a:custGeom>
          <a:blipFill>
            <a:blip r:embed="rId2">
              <a:alphaModFix amt="29000"/>
              <a:extLst>
                <a:ext uri="{96DAC541-7B7A-43D3-8B79-37D633B846F1}">
                  <asvg:svgBlip xmlns:asvg="http://schemas.microsoft.com/office/drawing/2016/SVG/main" r:embed="rId3"/>
                </a:ext>
              </a:extLst>
            </a:blip>
            <a:stretch>
              <a:fillRect l="-4842" t="-5013" r="-171" b="0"/>
            </a:stretch>
          </a:blipFill>
          <a:ln cap="sq">
            <a:noFill/>
            <a:prstDash val="solid"/>
            <a:miter/>
          </a:ln>
        </p:spPr>
      </p:sp>
      <p:sp>
        <p:nvSpPr>
          <p:cNvPr name="Freeform 3" id="3"/>
          <p:cNvSpPr/>
          <p:nvPr/>
        </p:nvSpPr>
        <p:spPr>
          <a:xfrm flipH="false" flipV="false" rot="0">
            <a:off x="16904762" y="1067117"/>
            <a:ext cx="354538" cy="354538"/>
          </a:xfrm>
          <a:custGeom>
            <a:avLst/>
            <a:gdLst/>
            <a:ahLst/>
            <a:cxnLst/>
            <a:rect r="r" b="b" t="t" l="l"/>
            <a:pathLst>
              <a:path h="354538" w="354538">
                <a:moveTo>
                  <a:pt x="0" y="0"/>
                </a:moveTo>
                <a:lnTo>
                  <a:pt x="354538" y="0"/>
                </a:lnTo>
                <a:lnTo>
                  <a:pt x="354538" y="354538"/>
                </a:lnTo>
                <a:lnTo>
                  <a:pt x="0" y="354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174307" y="1028700"/>
            <a:ext cx="399954" cy="363458"/>
          </a:xfrm>
          <a:custGeom>
            <a:avLst/>
            <a:gdLst/>
            <a:ahLst/>
            <a:cxnLst/>
            <a:rect r="r" b="b" t="t" l="l"/>
            <a:pathLst>
              <a:path h="363458" w="399954">
                <a:moveTo>
                  <a:pt x="0" y="0"/>
                </a:moveTo>
                <a:lnTo>
                  <a:pt x="399954" y="0"/>
                </a:lnTo>
                <a:lnTo>
                  <a:pt x="399954" y="363458"/>
                </a:lnTo>
                <a:lnTo>
                  <a:pt x="0" y="3634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04191" y="4146655"/>
            <a:ext cx="14879617" cy="2045947"/>
          </a:xfrm>
          <a:custGeom>
            <a:avLst/>
            <a:gdLst/>
            <a:ahLst/>
            <a:cxnLst/>
            <a:rect r="r" b="b" t="t" l="l"/>
            <a:pathLst>
              <a:path h="2045947" w="14879617">
                <a:moveTo>
                  <a:pt x="0" y="0"/>
                </a:moveTo>
                <a:lnTo>
                  <a:pt x="14879618" y="0"/>
                </a:lnTo>
                <a:lnTo>
                  <a:pt x="14879618" y="2045948"/>
                </a:lnTo>
                <a:lnTo>
                  <a:pt x="0" y="20459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0">
            <a:off x="9144000" y="7487288"/>
            <a:ext cx="9144000" cy="3253740"/>
          </a:xfrm>
          <a:custGeom>
            <a:avLst/>
            <a:gdLst/>
            <a:ahLst/>
            <a:cxnLst/>
            <a:rect r="r" b="b" t="t" l="l"/>
            <a:pathLst>
              <a:path h="3253740" w="9144000">
                <a:moveTo>
                  <a:pt x="9144000" y="0"/>
                </a:moveTo>
                <a:lnTo>
                  <a:pt x="0" y="0"/>
                </a:lnTo>
                <a:lnTo>
                  <a:pt x="0" y="3253740"/>
                </a:lnTo>
                <a:lnTo>
                  <a:pt x="9144000" y="3253740"/>
                </a:lnTo>
                <a:lnTo>
                  <a:pt x="914400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286587" y="4776568"/>
            <a:ext cx="558945" cy="683155"/>
          </a:xfrm>
          <a:custGeom>
            <a:avLst/>
            <a:gdLst/>
            <a:ahLst/>
            <a:cxnLst/>
            <a:rect r="r" b="b" t="t" l="l"/>
            <a:pathLst>
              <a:path h="683155" w="558945">
                <a:moveTo>
                  <a:pt x="0" y="0"/>
                </a:moveTo>
                <a:lnTo>
                  <a:pt x="558944" y="0"/>
                </a:lnTo>
                <a:lnTo>
                  <a:pt x="558944" y="683154"/>
                </a:lnTo>
                <a:lnTo>
                  <a:pt x="0" y="6831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5400000">
            <a:off x="16284584" y="3415863"/>
            <a:ext cx="1949431" cy="348461"/>
          </a:xfrm>
          <a:custGeom>
            <a:avLst/>
            <a:gdLst/>
            <a:ahLst/>
            <a:cxnLst/>
            <a:rect r="r" b="b" t="t" l="l"/>
            <a:pathLst>
              <a:path h="348461" w="1949431">
                <a:moveTo>
                  <a:pt x="0" y="0"/>
                </a:moveTo>
                <a:lnTo>
                  <a:pt x="1949432" y="0"/>
                </a:lnTo>
                <a:lnTo>
                  <a:pt x="1949432" y="348461"/>
                </a:lnTo>
                <a:lnTo>
                  <a:pt x="0" y="3484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643593" y="9114158"/>
            <a:ext cx="1949431" cy="348461"/>
          </a:xfrm>
          <a:custGeom>
            <a:avLst/>
            <a:gdLst/>
            <a:ahLst/>
            <a:cxnLst/>
            <a:rect r="r" b="b" t="t" l="l"/>
            <a:pathLst>
              <a:path h="348461" w="1949431">
                <a:moveTo>
                  <a:pt x="0" y="0"/>
                </a:moveTo>
                <a:lnTo>
                  <a:pt x="1949431" y="0"/>
                </a:lnTo>
                <a:lnTo>
                  <a:pt x="1949431" y="348461"/>
                </a:lnTo>
                <a:lnTo>
                  <a:pt x="0" y="3484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2447044" y="4794339"/>
            <a:ext cx="486000" cy="750580"/>
          </a:xfrm>
          <a:custGeom>
            <a:avLst/>
            <a:gdLst/>
            <a:ahLst/>
            <a:cxnLst/>
            <a:rect r="r" b="b" t="t" l="l"/>
            <a:pathLst>
              <a:path h="750580" w="486000">
                <a:moveTo>
                  <a:pt x="0" y="0"/>
                </a:moveTo>
                <a:lnTo>
                  <a:pt x="486000" y="0"/>
                </a:lnTo>
                <a:lnTo>
                  <a:pt x="486000" y="750580"/>
                </a:lnTo>
                <a:lnTo>
                  <a:pt x="0" y="75058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5563325" y="4794339"/>
            <a:ext cx="807075" cy="750580"/>
          </a:xfrm>
          <a:custGeom>
            <a:avLst/>
            <a:gdLst/>
            <a:ahLst/>
            <a:cxnLst/>
            <a:rect r="r" b="b" t="t" l="l"/>
            <a:pathLst>
              <a:path h="750580" w="807075">
                <a:moveTo>
                  <a:pt x="0" y="0"/>
                </a:moveTo>
                <a:lnTo>
                  <a:pt x="807075" y="0"/>
                </a:lnTo>
                <a:lnTo>
                  <a:pt x="807075" y="750580"/>
                </a:lnTo>
                <a:lnTo>
                  <a:pt x="0" y="75058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8851214" y="4776568"/>
            <a:ext cx="675522" cy="750580"/>
          </a:xfrm>
          <a:custGeom>
            <a:avLst/>
            <a:gdLst/>
            <a:ahLst/>
            <a:cxnLst/>
            <a:rect r="r" b="b" t="t" l="l"/>
            <a:pathLst>
              <a:path h="750580" w="675522">
                <a:moveTo>
                  <a:pt x="0" y="0"/>
                </a:moveTo>
                <a:lnTo>
                  <a:pt x="675522" y="0"/>
                </a:lnTo>
                <a:lnTo>
                  <a:pt x="675522" y="750580"/>
                </a:lnTo>
                <a:lnTo>
                  <a:pt x="0" y="75058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12031371" y="4742855"/>
            <a:ext cx="750580" cy="750580"/>
          </a:xfrm>
          <a:custGeom>
            <a:avLst/>
            <a:gdLst/>
            <a:ahLst/>
            <a:cxnLst/>
            <a:rect r="r" b="b" t="t" l="l"/>
            <a:pathLst>
              <a:path h="750580" w="750580">
                <a:moveTo>
                  <a:pt x="0" y="0"/>
                </a:moveTo>
                <a:lnTo>
                  <a:pt x="750580" y="0"/>
                </a:lnTo>
                <a:lnTo>
                  <a:pt x="750580" y="750580"/>
                </a:lnTo>
                <a:lnTo>
                  <a:pt x="0" y="75058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14" id="14"/>
          <p:cNvSpPr txBox="true"/>
          <p:nvPr/>
        </p:nvSpPr>
        <p:spPr>
          <a:xfrm rot="0">
            <a:off x="7704257" y="7264625"/>
            <a:ext cx="2959672" cy="1133474"/>
          </a:xfrm>
          <a:prstGeom prst="rect">
            <a:avLst/>
          </a:prstGeom>
        </p:spPr>
        <p:txBody>
          <a:bodyPr anchor="t" rtlCol="false" tIns="0" lIns="0" bIns="0" rIns="0">
            <a:spAutoFit/>
          </a:bodyPr>
          <a:lstStyle/>
          <a:p>
            <a:pPr algn="ctr">
              <a:lnSpc>
                <a:spcPts val="3000"/>
              </a:lnSpc>
            </a:pPr>
            <a:r>
              <a:rPr lang="en-US" sz="2000">
                <a:solidFill>
                  <a:srgbClr val="FFFFFF"/>
                </a:solidFill>
                <a:latin typeface="Open Sans 1"/>
              </a:rPr>
              <a:t>1 Bulan</a:t>
            </a:r>
          </a:p>
          <a:p>
            <a:pPr algn="ctr" marL="0" indent="0" lvl="0">
              <a:lnSpc>
                <a:spcPts val="3000"/>
              </a:lnSpc>
              <a:spcBef>
                <a:spcPct val="0"/>
              </a:spcBef>
            </a:pPr>
            <a:r>
              <a:rPr lang="en-US" sz="2000">
                <a:solidFill>
                  <a:srgbClr val="FFFFFF"/>
                </a:solidFill>
                <a:latin typeface="Open Sans 1"/>
              </a:rPr>
              <a:t>(11 Desember 2023 - 11 Januari 2024)</a:t>
            </a:r>
          </a:p>
        </p:txBody>
      </p:sp>
      <p:sp>
        <p:nvSpPr>
          <p:cNvPr name="TextBox 15" id="15"/>
          <p:cNvSpPr txBox="true"/>
          <p:nvPr/>
        </p:nvSpPr>
        <p:spPr>
          <a:xfrm rot="0">
            <a:off x="10953743" y="7264625"/>
            <a:ext cx="3053760" cy="752474"/>
          </a:xfrm>
          <a:prstGeom prst="rect">
            <a:avLst/>
          </a:prstGeom>
        </p:spPr>
        <p:txBody>
          <a:bodyPr anchor="t" rtlCol="false" tIns="0" lIns="0" bIns="0" rIns="0">
            <a:spAutoFit/>
          </a:bodyPr>
          <a:lstStyle/>
          <a:p>
            <a:pPr algn="ctr">
              <a:lnSpc>
                <a:spcPts val="3000"/>
              </a:lnSpc>
            </a:pPr>
            <a:r>
              <a:rPr lang="en-US" sz="2000">
                <a:solidFill>
                  <a:srgbClr val="FFFFFF"/>
                </a:solidFill>
                <a:latin typeface="Open Sans 1"/>
              </a:rPr>
              <a:t>Senin s/d Jumat</a:t>
            </a:r>
          </a:p>
          <a:p>
            <a:pPr algn="ctr" marL="0" indent="0" lvl="0">
              <a:lnSpc>
                <a:spcPts val="3000"/>
              </a:lnSpc>
              <a:spcBef>
                <a:spcPct val="0"/>
              </a:spcBef>
            </a:pPr>
            <a:r>
              <a:rPr lang="en-US" sz="2000">
                <a:solidFill>
                  <a:srgbClr val="FFFFFF"/>
                </a:solidFill>
                <a:latin typeface="Open Sans 1"/>
              </a:rPr>
              <a:t>08:00 - 17:00 WIB</a:t>
            </a:r>
          </a:p>
        </p:txBody>
      </p:sp>
      <p:sp>
        <p:nvSpPr>
          <p:cNvPr name="TextBox 16" id="16"/>
          <p:cNvSpPr txBox="true"/>
          <p:nvPr/>
        </p:nvSpPr>
        <p:spPr>
          <a:xfrm rot="0">
            <a:off x="14054860" y="7264625"/>
            <a:ext cx="3022397" cy="1133474"/>
          </a:xfrm>
          <a:prstGeom prst="rect">
            <a:avLst/>
          </a:prstGeom>
        </p:spPr>
        <p:txBody>
          <a:bodyPr anchor="t" rtlCol="false" tIns="0" lIns="0" bIns="0" rIns="0">
            <a:spAutoFit/>
          </a:bodyPr>
          <a:lstStyle/>
          <a:p>
            <a:pPr algn="ctr" marL="0" indent="0" lvl="0">
              <a:lnSpc>
                <a:spcPts val="3000"/>
              </a:lnSpc>
              <a:spcBef>
                <a:spcPct val="0"/>
              </a:spcBef>
            </a:pPr>
            <a:r>
              <a:rPr lang="en-US" sz="2000">
                <a:solidFill>
                  <a:srgbClr val="FFFFFF"/>
                </a:solidFill>
                <a:latin typeface="Open Sans 1"/>
              </a:rPr>
              <a:t>Assurance Staff (Lapangan) dan Network Design (Project)</a:t>
            </a:r>
          </a:p>
        </p:txBody>
      </p:sp>
      <p:sp>
        <p:nvSpPr>
          <p:cNvPr name="TextBox 17" id="17"/>
          <p:cNvSpPr txBox="true"/>
          <p:nvPr/>
        </p:nvSpPr>
        <p:spPr>
          <a:xfrm rot="0">
            <a:off x="5401031" y="1936307"/>
            <a:ext cx="7485937" cy="325120"/>
          </a:xfrm>
          <a:prstGeom prst="rect">
            <a:avLst/>
          </a:prstGeom>
        </p:spPr>
        <p:txBody>
          <a:bodyPr anchor="t" rtlCol="false" tIns="0" lIns="0" bIns="0" rIns="0">
            <a:spAutoFit/>
          </a:bodyPr>
          <a:lstStyle/>
          <a:p>
            <a:pPr algn="ctr">
              <a:lnSpc>
                <a:spcPts val="2540"/>
              </a:lnSpc>
            </a:pPr>
            <a:r>
              <a:rPr lang="en-US" sz="2000" spc="630">
                <a:solidFill>
                  <a:srgbClr val="00D2FF"/>
                </a:solidFill>
                <a:latin typeface="Roboto"/>
              </a:rPr>
              <a:t>SEMINAR KP PRESENTATION</a:t>
            </a:r>
          </a:p>
        </p:txBody>
      </p:sp>
      <p:sp>
        <p:nvSpPr>
          <p:cNvPr name="TextBox 18" id="18"/>
          <p:cNvSpPr txBox="true"/>
          <p:nvPr/>
        </p:nvSpPr>
        <p:spPr>
          <a:xfrm rot="0">
            <a:off x="-585572" y="2785302"/>
            <a:ext cx="18873572" cy="835406"/>
          </a:xfrm>
          <a:prstGeom prst="rect">
            <a:avLst/>
          </a:prstGeom>
        </p:spPr>
        <p:txBody>
          <a:bodyPr anchor="t" rtlCol="false" tIns="0" lIns="0" bIns="0" rIns="0">
            <a:spAutoFit/>
          </a:bodyPr>
          <a:lstStyle/>
          <a:p>
            <a:pPr algn="ctr" marL="0" indent="0" lvl="0">
              <a:lnSpc>
                <a:spcPts val="6262"/>
              </a:lnSpc>
              <a:spcBef>
                <a:spcPct val="0"/>
              </a:spcBef>
            </a:pPr>
            <a:r>
              <a:rPr lang="en-US" sz="6200">
                <a:solidFill>
                  <a:srgbClr val="FFFFFF"/>
                </a:solidFill>
                <a:latin typeface="Roboto Bold"/>
              </a:rPr>
              <a:t>PELAKSANAAN </a:t>
            </a:r>
            <a:r>
              <a:rPr lang="en-US" sz="6200">
                <a:solidFill>
                  <a:srgbClr val="FFFFFF"/>
                </a:solidFill>
                <a:latin typeface="Roboto Bold"/>
              </a:rPr>
              <a:t>kerja praktik</a:t>
            </a:r>
          </a:p>
        </p:txBody>
      </p:sp>
      <p:sp>
        <p:nvSpPr>
          <p:cNvPr name="TextBox 19" id="19"/>
          <p:cNvSpPr txBox="true"/>
          <p:nvPr/>
        </p:nvSpPr>
        <p:spPr>
          <a:xfrm rot="0">
            <a:off x="1113188" y="7264625"/>
            <a:ext cx="2959672" cy="1133474"/>
          </a:xfrm>
          <a:prstGeom prst="rect">
            <a:avLst/>
          </a:prstGeom>
        </p:spPr>
        <p:txBody>
          <a:bodyPr anchor="t" rtlCol="false" tIns="0" lIns="0" bIns="0" rIns="0">
            <a:spAutoFit/>
          </a:bodyPr>
          <a:lstStyle/>
          <a:p>
            <a:pPr algn="ctr" marL="0" indent="0" lvl="0">
              <a:lnSpc>
                <a:spcPts val="3000"/>
              </a:lnSpc>
              <a:spcBef>
                <a:spcPct val="0"/>
              </a:spcBef>
            </a:pPr>
            <a:r>
              <a:rPr lang="en-US" sz="2000">
                <a:solidFill>
                  <a:srgbClr val="FFFFFF"/>
                </a:solidFill>
                <a:latin typeface="Open Sans 1"/>
              </a:rPr>
              <a:t>WITEL Bangka Belitung dan PT. TELKOM AKSES Bangka Belitung</a:t>
            </a:r>
          </a:p>
        </p:txBody>
      </p:sp>
      <p:sp>
        <p:nvSpPr>
          <p:cNvPr name="TextBox 20" id="20"/>
          <p:cNvSpPr txBox="true"/>
          <p:nvPr/>
        </p:nvSpPr>
        <p:spPr>
          <a:xfrm rot="0">
            <a:off x="4329319" y="7264625"/>
            <a:ext cx="3116486" cy="752474"/>
          </a:xfrm>
          <a:prstGeom prst="rect">
            <a:avLst/>
          </a:prstGeom>
        </p:spPr>
        <p:txBody>
          <a:bodyPr anchor="t" rtlCol="false" tIns="0" lIns="0" bIns="0" rIns="0">
            <a:spAutoFit/>
          </a:bodyPr>
          <a:lstStyle/>
          <a:p>
            <a:pPr algn="ctr" marL="0" indent="0" lvl="0">
              <a:lnSpc>
                <a:spcPts val="3000"/>
              </a:lnSpc>
              <a:spcBef>
                <a:spcPct val="0"/>
              </a:spcBef>
            </a:pPr>
            <a:r>
              <a:rPr lang="en-US" sz="2000">
                <a:solidFill>
                  <a:srgbClr val="FFFFFF"/>
                </a:solidFill>
                <a:latin typeface="Open Sans 1"/>
              </a:rPr>
              <a:t>Bussiness, Goverment, and Enterprise Services</a:t>
            </a:r>
          </a:p>
        </p:txBody>
      </p:sp>
      <p:sp>
        <p:nvSpPr>
          <p:cNvPr name="TextBox 21" id="21"/>
          <p:cNvSpPr txBox="true"/>
          <p:nvPr/>
        </p:nvSpPr>
        <p:spPr>
          <a:xfrm rot="0">
            <a:off x="1254321" y="6680824"/>
            <a:ext cx="2677405" cy="386207"/>
          </a:xfrm>
          <a:prstGeom prst="rect">
            <a:avLst/>
          </a:prstGeom>
        </p:spPr>
        <p:txBody>
          <a:bodyPr anchor="t" rtlCol="false" tIns="0" lIns="0" bIns="0" rIns="0">
            <a:spAutoFit/>
          </a:bodyPr>
          <a:lstStyle/>
          <a:p>
            <a:pPr algn="ctr">
              <a:lnSpc>
                <a:spcPts val="3123"/>
              </a:lnSpc>
            </a:pPr>
            <a:r>
              <a:rPr lang="en-US" sz="2199">
                <a:solidFill>
                  <a:srgbClr val="00D2FF"/>
                </a:solidFill>
                <a:latin typeface="Roboto Bold"/>
              </a:rPr>
              <a:t>TEMPAT</a:t>
            </a:r>
          </a:p>
        </p:txBody>
      </p:sp>
      <p:sp>
        <p:nvSpPr>
          <p:cNvPr name="TextBox 22" id="22"/>
          <p:cNvSpPr txBox="true"/>
          <p:nvPr/>
        </p:nvSpPr>
        <p:spPr>
          <a:xfrm rot="0">
            <a:off x="4548859" y="6680824"/>
            <a:ext cx="2677405" cy="386207"/>
          </a:xfrm>
          <a:prstGeom prst="rect">
            <a:avLst/>
          </a:prstGeom>
        </p:spPr>
        <p:txBody>
          <a:bodyPr anchor="t" rtlCol="false" tIns="0" lIns="0" bIns="0" rIns="0">
            <a:spAutoFit/>
          </a:bodyPr>
          <a:lstStyle/>
          <a:p>
            <a:pPr algn="ctr">
              <a:lnSpc>
                <a:spcPts val="3123"/>
              </a:lnSpc>
            </a:pPr>
            <a:r>
              <a:rPr lang="en-US" sz="2199">
                <a:solidFill>
                  <a:srgbClr val="00D2FF"/>
                </a:solidFill>
                <a:latin typeface="Roboto Bold"/>
              </a:rPr>
              <a:t>DIVISI</a:t>
            </a:r>
          </a:p>
        </p:txBody>
      </p:sp>
      <p:sp>
        <p:nvSpPr>
          <p:cNvPr name="TextBox 23" id="23"/>
          <p:cNvSpPr txBox="true"/>
          <p:nvPr/>
        </p:nvSpPr>
        <p:spPr>
          <a:xfrm rot="0">
            <a:off x="7845390" y="6680824"/>
            <a:ext cx="2677405" cy="386207"/>
          </a:xfrm>
          <a:prstGeom prst="rect">
            <a:avLst/>
          </a:prstGeom>
        </p:spPr>
        <p:txBody>
          <a:bodyPr anchor="t" rtlCol="false" tIns="0" lIns="0" bIns="0" rIns="0">
            <a:spAutoFit/>
          </a:bodyPr>
          <a:lstStyle/>
          <a:p>
            <a:pPr algn="ctr">
              <a:lnSpc>
                <a:spcPts val="3123"/>
              </a:lnSpc>
            </a:pPr>
            <a:r>
              <a:rPr lang="en-US" sz="2199">
                <a:solidFill>
                  <a:srgbClr val="00D2FF"/>
                </a:solidFill>
                <a:latin typeface="Roboto Bold"/>
              </a:rPr>
              <a:t>WAKTU</a:t>
            </a:r>
          </a:p>
        </p:txBody>
      </p:sp>
      <p:sp>
        <p:nvSpPr>
          <p:cNvPr name="TextBox 24" id="24"/>
          <p:cNvSpPr txBox="true"/>
          <p:nvPr/>
        </p:nvSpPr>
        <p:spPr>
          <a:xfrm rot="0">
            <a:off x="11141920" y="6680824"/>
            <a:ext cx="2677405" cy="386207"/>
          </a:xfrm>
          <a:prstGeom prst="rect">
            <a:avLst/>
          </a:prstGeom>
        </p:spPr>
        <p:txBody>
          <a:bodyPr anchor="t" rtlCol="false" tIns="0" lIns="0" bIns="0" rIns="0">
            <a:spAutoFit/>
          </a:bodyPr>
          <a:lstStyle/>
          <a:p>
            <a:pPr algn="ctr">
              <a:lnSpc>
                <a:spcPts val="3123"/>
              </a:lnSpc>
            </a:pPr>
            <a:r>
              <a:rPr lang="en-US" sz="2199">
                <a:solidFill>
                  <a:srgbClr val="00D2FF"/>
                </a:solidFill>
                <a:latin typeface="Roboto Bold"/>
              </a:rPr>
              <a:t>JAM KERJA</a:t>
            </a:r>
          </a:p>
        </p:txBody>
      </p:sp>
      <p:sp>
        <p:nvSpPr>
          <p:cNvPr name="TextBox 25" id="25"/>
          <p:cNvSpPr txBox="true"/>
          <p:nvPr/>
        </p:nvSpPr>
        <p:spPr>
          <a:xfrm rot="0">
            <a:off x="14227356" y="6680824"/>
            <a:ext cx="2677405" cy="386207"/>
          </a:xfrm>
          <a:prstGeom prst="rect">
            <a:avLst/>
          </a:prstGeom>
        </p:spPr>
        <p:txBody>
          <a:bodyPr anchor="t" rtlCol="false" tIns="0" lIns="0" bIns="0" rIns="0">
            <a:spAutoFit/>
          </a:bodyPr>
          <a:lstStyle/>
          <a:p>
            <a:pPr algn="ctr">
              <a:lnSpc>
                <a:spcPts val="3123"/>
              </a:lnSpc>
            </a:pPr>
            <a:r>
              <a:rPr lang="en-US" sz="2199">
                <a:solidFill>
                  <a:srgbClr val="00D2FF"/>
                </a:solidFill>
                <a:latin typeface="Roboto Bold"/>
              </a:rPr>
              <a:t>JOBDESK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165899" y="1446060"/>
            <a:ext cx="3678120" cy="7356240"/>
          </a:xfrm>
          <a:custGeom>
            <a:avLst/>
            <a:gdLst/>
            <a:ahLst/>
            <a:cxnLst/>
            <a:rect r="r" b="b" t="t" l="l"/>
            <a:pathLst>
              <a:path h="7356240" w="3678120">
                <a:moveTo>
                  <a:pt x="0" y="0"/>
                </a:moveTo>
                <a:lnTo>
                  <a:pt x="3678120" y="0"/>
                </a:lnTo>
                <a:lnTo>
                  <a:pt x="3678120" y="7356240"/>
                </a:lnTo>
                <a:lnTo>
                  <a:pt x="0" y="73562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784387" y="1742668"/>
            <a:ext cx="6763023" cy="676302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540"/>
                </a:lnSpc>
              </a:pPr>
            </a:p>
          </p:txBody>
        </p:sp>
      </p:grpSp>
      <p:grpSp>
        <p:nvGrpSpPr>
          <p:cNvPr name="Group 6" id="6"/>
          <p:cNvGrpSpPr/>
          <p:nvPr/>
        </p:nvGrpSpPr>
        <p:grpSpPr>
          <a:xfrm rot="0">
            <a:off x="10049624" y="2007905"/>
            <a:ext cx="6232550" cy="62325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D2FF"/>
            </a:solidFill>
            <a:ln w="12700">
              <a:solidFill>
                <a:srgbClr val="000000"/>
              </a:solidFill>
            </a:ln>
          </p:spPr>
        </p:sp>
      </p:grpSp>
      <p:sp>
        <p:nvSpPr>
          <p:cNvPr name="Freeform 8" id="8"/>
          <p:cNvSpPr/>
          <p:nvPr/>
        </p:nvSpPr>
        <p:spPr>
          <a:xfrm flipH="true" flipV="false" rot="0">
            <a:off x="9144000" y="7487288"/>
            <a:ext cx="9144000" cy="3253740"/>
          </a:xfrm>
          <a:custGeom>
            <a:avLst/>
            <a:gdLst/>
            <a:ahLst/>
            <a:cxnLst/>
            <a:rect r="r" b="b" t="t" l="l"/>
            <a:pathLst>
              <a:path h="3253740" w="9144000">
                <a:moveTo>
                  <a:pt x="9144000" y="0"/>
                </a:moveTo>
                <a:lnTo>
                  <a:pt x="0" y="0"/>
                </a:lnTo>
                <a:lnTo>
                  <a:pt x="0" y="3253740"/>
                </a:lnTo>
                <a:lnTo>
                  <a:pt x="9144000" y="3253740"/>
                </a:lnTo>
                <a:lnTo>
                  <a:pt x="914400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true" rot="0">
            <a:off x="-117372" y="-1271838"/>
            <a:ext cx="11193548" cy="3983037"/>
          </a:xfrm>
          <a:custGeom>
            <a:avLst/>
            <a:gdLst/>
            <a:ahLst/>
            <a:cxnLst/>
            <a:rect r="r" b="b" t="t" l="l"/>
            <a:pathLst>
              <a:path h="3983037" w="11193548">
                <a:moveTo>
                  <a:pt x="0" y="3983038"/>
                </a:moveTo>
                <a:lnTo>
                  <a:pt x="11193548" y="3983038"/>
                </a:lnTo>
                <a:lnTo>
                  <a:pt x="11193548" y="0"/>
                </a:lnTo>
                <a:lnTo>
                  <a:pt x="0" y="0"/>
                </a:lnTo>
                <a:lnTo>
                  <a:pt x="0" y="3983038"/>
                </a:lnTo>
                <a:close/>
              </a:path>
            </a:pathLst>
          </a:custGeom>
          <a:blipFill>
            <a:blip r:embed="rId4">
              <a:alphaModFix amt="29000"/>
              <a:extLst>
                <a:ext uri="{96DAC541-7B7A-43D3-8B79-37D633B846F1}">
                  <asvg:svgBlip xmlns:asvg="http://schemas.microsoft.com/office/drawing/2016/SVG/main" r:embed="rId5"/>
                </a:ext>
              </a:extLst>
            </a:blip>
            <a:stretch>
              <a:fillRect l="-4842" t="-5013" r="-171" b="0"/>
            </a:stretch>
          </a:blipFill>
          <a:ln cap="sq">
            <a:noFill/>
            <a:prstDash val="solid"/>
            <a:miter/>
          </a:ln>
        </p:spPr>
      </p:sp>
      <p:grpSp>
        <p:nvGrpSpPr>
          <p:cNvPr name="Group 10" id="10"/>
          <p:cNvGrpSpPr/>
          <p:nvPr/>
        </p:nvGrpSpPr>
        <p:grpSpPr>
          <a:xfrm rot="0">
            <a:off x="10289923" y="2248204"/>
            <a:ext cx="5751952" cy="57519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871" b="0"/>
              </a:stretch>
            </a:blipFill>
          </p:spPr>
        </p:sp>
      </p:grpSp>
      <p:sp>
        <p:nvSpPr>
          <p:cNvPr name="Freeform 12" id="12"/>
          <p:cNvSpPr/>
          <p:nvPr/>
        </p:nvSpPr>
        <p:spPr>
          <a:xfrm flipH="false" flipV="false" rot="0">
            <a:off x="16904762" y="1067117"/>
            <a:ext cx="354538" cy="354538"/>
          </a:xfrm>
          <a:custGeom>
            <a:avLst/>
            <a:gdLst/>
            <a:ahLst/>
            <a:cxnLst/>
            <a:rect r="r" b="b" t="t" l="l"/>
            <a:pathLst>
              <a:path h="354538" w="354538">
                <a:moveTo>
                  <a:pt x="0" y="0"/>
                </a:moveTo>
                <a:lnTo>
                  <a:pt x="354538" y="0"/>
                </a:lnTo>
                <a:lnTo>
                  <a:pt x="354538" y="354538"/>
                </a:lnTo>
                <a:lnTo>
                  <a:pt x="0" y="3545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6174307" y="1028700"/>
            <a:ext cx="399954" cy="363458"/>
          </a:xfrm>
          <a:custGeom>
            <a:avLst/>
            <a:gdLst/>
            <a:ahLst/>
            <a:cxnLst/>
            <a:rect r="r" b="b" t="t" l="l"/>
            <a:pathLst>
              <a:path h="363458" w="399954">
                <a:moveTo>
                  <a:pt x="0" y="0"/>
                </a:moveTo>
                <a:lnTo>
                  <a:pt x="399954" y="0"/>
                </a:lnTo>
                <a:lnTo>
                  <a:pt x="399954" y="363458"/>
                </a:lnTo>
                <a:lnTo>
                  <a:pt x="0" y="3634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5400000">
            <a:off x="16681709" y="2775094"/>
            <a:ext cx="1949431" cy="348461"/>
          </a:xfrm>
          <a:custGeom>
            <a:avLst/>
            <a:gdLst/>
            <a:ahLst/>
            <a:cxnLst/>
            <a:rect r="r" b="b" t="t" l="l"/>
            <a:pathLst>
              <a:path h="348461" w="1949431">
                <a:moveTo>
                  <a:pt x="0" y="0"/>
                </a:moveTo>
                <a:lnTo>
                  <a:pt x="1949431" y="0"/>
                </a:lnTo>
                <a:lnTo>
                  <a:pt x="1949431" y="348461"/>
                </a:lnTo>
                <a:lnTo>
                  <a:pt x="0" y="34846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10800000">
            <a:off x="8953615" y="8505692"/>
            <a:ext cx="1949431" cy="348461"/>
          </a:xfrm>
          <a:custGeom>
            <a:avLst/>
            <a:gdLst/>
            <a:ahLst/>
            <a:cxnLst/>
            <a:rect r="r" b="b" t="t" l="l"/>
            <a:pathLst>
              <a:path h="348461" w="1949431">
                <a:moveTo>
                  <a:pt x="0" y="0"/>
                </a:moveTo>
                <a:lnTo>
                  <a:pt x="1949431" y="0"/>
                </a:lnTo>
                <a:lnTo>
                  <a:pt x="1949431" y="348461"/>
                </a:lnTo>
                <a:lnTo>
                  <a:pt x="0" y="34846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1028700" y="4170680"/>
            <a:ext cx="9639300" cy="2088516"/>
          </a:xfrm>
          <a:prstGeom prst="rect">
            <a:avLst/>
          </a:prstGeom>
        </p:spPr>
        <p:txBody>
          <a:bodyPr anchor="t" rtlCol="false" tIns="0" lIns="0" bIns="0" rIns="0">
            <a:spAutoFit/>
          </a:bodyPr>
          <a:lstStyle/>
          <a:p>
            <a:pPr algn="l">
              <a:lnSpc>
                <a:spcPts val="8080"/>
              </a:lnSpc>
            </a:pPr>
            <a:r>
              <a:rPr lang="en-US" sz="8000">
                <a:solidFill>
                  <a:srgbClr val="FFFFFF"/>
                </a:solidFill>
                <a:latin typeface="Roboto Bold"/>
              </a:rPr>
              <a:t>PEMBAHASAN KERJA PRAKTIK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8391691">
            <a:off x="-2585893" y="4366313"/>
            <a:ext cx="13380957" cy="6171966"/>
          </a:xfrm>
          <a:custGeom>
            <a:avLst/>
            <a:gdLst/>
            <a:ahLst/>
            <a:cxnLst/>
            <a:rect r="r" b="b" t="t" l="l"/>
            <a:pathLst>
              <a:path h="6171966" w="13380957">
                <a:moveTo>
                  <a:pt x="0" y="0"/>
                </a:moveTo>
                <a:lnTo>
                  <a:pt x="13380957" y="0"/>
                </a:lnTo>
                <a:lnTo>
                  <a:pt x="13380957" y="6171967"/>
                </a:lnTo>
                <a:lnTo>
                  <a:pt x="0" y="6171967"/>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1914445" y="2756129"/>
            <a:ext cx="6464725" cy="7956584"/>
            <a:chOff x="0" y="0"/>
            <a:chExt cx="660400" cy="812800"/>
          </a:xfrm>
        </p:grpSpPr>
        <p:sp>
          <p:nvSpPr>
            <p:cNvPr name="Freeform 4" id="4"/>
            <p:cNvSpPr/>
            <p:nvPr/>
          </p:nvSpPr>
          <p:spPr>
            <a:xfrm flipH="false" flipV="false" rot="0">
              <a:off x="0" y="0"/>
              <a:ext cx="660400" cy="812800"/>
            </a:xfrm>
            <a:custGeom>
              <a:avLst/>
              <a:gdLst/>
              <a:ahLst/>
              <a:cxnLst/>
              <a:rect r="r" b="b" t="t" l="l"/>
              <a:pathLst>
                <a:path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D2FF"/>
            </a:solidFill>
            <a:ln w="12700">
              <a:solidFill>
                <a:srgbClr val="000000"/>
              </a:solidFill>
            </a:ln>
          </p:spPr>
        </p:sp>
      </p:grpSp>
      <p:grpSp>
        <p:nvGrpSpPr>
          <p:cNvPr name="Group 5" id="5"/>
          <p:cNvGrpSpPr/>
          <p:nvPr/>
        </p:nvGrpSpPr>
        <p:grpSpPr>
          <a:xfrm rot="0">
            <a:off x="1753802" y="2520315"/>
            <a:ext cx="6427430" cy="7910684"/>
            <a:chOff x="0" y="0"/>
            <a:chExt cx="660400" cy="812800"/>
          </a:xfrm>
        </p:grpSpPr>
        <p:sp>
          <p:nvSpPr>
            <p:cNvPr name="Freeform 6" id="6"/>
            <p:cNvSpPr/>
            <p:nvPr/>
          </p:nvSpPr>
          <p:spPr>
            <a:xfrm flipH="false" flipV="false" rot="0">
              <a:off x="0" y="0"/>
              <a:ext cx="660400" cy="812800"/>
            </a:xfrm>
            <a:custGeom>
              <a:avLst/>
              <a:gdLst/>
              <a:ahLst/>
              <a:cxnLst/>
              <a:rect r="r" b="b" t="t" l="l"/>
              <a:pathLst>
                <a:path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4"/>
              <a:stretch>
                <a:fillRect l="-42071" t="0" r="-16385" b="0"/>
              </a:stretch>
            </a:blipFill>
          </p:spPr>
        </p:sp>
      </p:grpSp>
      <p:sp>
        <p:nvSpPr>
          <p:cNvPr name="Freeform 7" id="7"/>
          <p:cNvSpPr/>
          <p:nvPr/>
        </p:nvSpPr>
        <p:spPr>
          <a:xfrm flipH="true" flipV="true" rot="0">
            <a:off x="9144000" y="-784708"/>
            <a:ext cx="9144000" cy="3253740"/>
          </a:xfrm>
          <a:custGeom>
            <a:avLst/>
            <a:gdLst/>
            <a:ahLst/>
            <a:cxnLst/>
            <a:rect r="r" b="b" t="t" l="l"/>
            <a:pathLst>
              <a:path h="3253740" w="9144000">
                <a:moveTo>
                  <a:pt x="9144000" y="3253740"/>
                </a:moveTo>
                <a:lnTo>
                  <a:pt x="0" y="3253740"/>
                </a:lnTo>
                <a:lnTo>
                  <a:pt x="0" y="0"/>
                </a:lnTo>
                <a:lnTo>
                  <a:pt x="9144000" y="0"/>
                </a:lnTo>
                <a:lnTo>
                  <a:pt x="9144000" y="325374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904762" y="1067117"/>
            <a:ext cx="354538" cy="354538"/>
          </a:xfrm>
          <a:custGeom>
            <a:avLst/>
            <a:gdLst/>
            <a:ahLst/>
            <a:cxnLst/>
            <a:rect r="r" b="b" t="t" l="l"/>
            <a:pathLst>
              <a:path h="354538" w="354538">
                <a:moveTo>
                  <a:pt x="0" y="0"/>
                </a:moveTo>
                <a:lnTo>
                  <a:pt x="354538" y="0"/>
                </a:lnTo>
                <a:lnTo>
                  <a:pt x="354538" y="354538"/>
                </a:lnTo>
                <a:lnTo>
                  <a:pt x="0" y="3545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174307" y="1028700"/>
            <a:ext cx="399954" cy="363458"/>
          </a:xfrm>
          <a:custGeom>
            <a:avLst/>
            <a:gdLst/>
            <a:ahLst/>
            <a:cxnLst/>
            <a:rect r="r" b="b" t="t" l="l"/>
            <a:pathLst>
              <a:path h="363458" w="399954">
                <a:moveTo>
                  <a:pt x="0" y="0"/>
                </a:moveTo>
                <a:lnTo>
                  <a:pt x="399954" y="0"/>
                </a:lnTo>
                <a:lnTo>
                  <a:pt x="399954" y="363458"/>
                </a:lnTo>
                <a:lnTo>
                  <a:pt x="0" y="3634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5599545" y="9084070"/>
            <a:ext cx="1949431" cy="348461"/>
          </a:xfrm>
          <a:custGeom>
            <a:avLst/>
            <a:gdLst/>
            <a:ahLst/>
            <a:cxnLst/>
            <a:rect r="r" b="b" t="t" l="l"/>
            <a:pathLst>
              <a:path h="348461" w="1949431">
                <a:moveTo>
                  <a:pt x="0" y="0"/>
                </a:moveTo>
                <a:lnTo>
                  <a:pt x="1949432" y="0"/>
                </a:lnTo>
                <a:lnTo>
                  <a:pt x="1949432" y="348460"/>
                </a:lnTo>
                <a:lnTo>
                  <a:pt x="0" y="34846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7028501" y="1718526"/>
            <a:ext cx="1949431" cy="348461"/>
          </a:xfrm>
          <a:custGeom>
            <a:avLst/>
            <a:gdLst/>
            <a:ahLst/>
            <a:cxnLst/>
            <a:rect r="r" b="b" t="t" l="l"/>
            <a:pathLst>
              <a:path h="348461" w="1949431">
                <a:moveTo>
                  <a:pt x="0" y="0"/>
                </a:moveTo>
                <a:lnTo>
                  <a:pt x="1949431" y="0"/>
                </a:lnTo>
                <a:lnTo>
                  <a:pt x="1949431" y="348460"/>
                </a:lnTo>
                <a:lnTo>
                  <a:pt x="0" y="34846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9886559" y="2994779"/>
            <a:ext cx="6900365" cy="742315"/>
          </a:xfrm>
          <a:prstGeom prst="rect">
            <a:avLst/>
          </a:prstGeom>
        </p:spPr>
        <p:txBody>
          <a:bodyPr anchor="t" rtlCol="false" tIns="0" lIns="0" bIns="0" rIns="0">
            <a:spAutoFit/>
          </a:bodyPr>
          <a:lstStyle/>
          <a:p>
            <a:pPr algn="l" marL="0" indent="0" lvl="0">
              <a:lnSpc>
                <a:spcPts val="5554"/>
              </a:lnSpc>
              <a:spcBef>
                <a:spcPct val="0"/>
              </a:spcBef>
            </a:pPr>
            <a:r>
              <a:rPr lang="en-US" sz="5499">
                <a:solidFill>
                  <a:srgbClr val="FFFFFF"/>
                </a:solidFill>
                <a:latin typeface="Roboto Bold"/>
              </a:rPr>
              <a:t>LATAR BELAKANG</a:t>
            </a:r>
          </a:p>
        </p:txBody>
      </p:sp>
      <p:sp>
        <p:nvSpPr>
          <p:cNvPr name="TextBox 13" id="13"/>
          <p:cNvSpPr txBox="true"/>
          <p:nvPr/>
        </p:nvSpPr>
        <p:spPr>
          <a:xfrm rot="0">
            <a:off x="9886559" y="4210612"/>
            <a:ext cx="6287748" cy="4444365"/>
          </a:xfrm>
          <a:prstGeom prst="rect">
            <a:avLst/>
          </a:prstGeom>
        </p:spPr>
        <p:txBody>
          <a:bodyPr anchor="t" rtlCol="false" tIns="0" lIns="0" bIns="0" rIns="0">
            <a:spAutoFit/>
          </a:bodyPr>
          <a:lstStyle/>
          <a:p>
            <a:pPr algn="l">
              <a:lnSpc>
                <a:spcPts val="3900"/>
              </a:lnSpc>
            </a:pPr>
            <a:r>
              <a:rPr lang="en-US" sz="2600">
                <a:solidFill>
                  <a:srgbClr val="00D2FF"/>
                </a:solidFill>
                <a:latin typeface="Open Sans 1"/>
              </a:rPr>
              <a:t>Project ini merupakan permintaan langsung dari Divisi BGES PT. TELKOM AKSES Bangka Belitung. Nantinya project ini akan dibutuhkan untuk memudahkan proses survey lapangan dalam pembentukan Arsitektur Jaringan yang baru di daerah yang belum terjangkau oleh Perusahaan. Ini juga memudahkan Akses Assurance.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003A46">
                <a:alpha val="100000"/>
              </a:srgbClr>
            </a:gs>
            <a:gs pos="100000">
              <a:srgbClr val="003A4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8391691">
            <a:off x="-3070752" y="4366313"/>
            <a:ext cx="13380957" cy="6171966"/>
          </a:xfrm>
          <a:custGeom>
            <a:avLst/>
            <a:gdLst/>
            <a:ahLst/>
            <a:cxnLst/>
            <a:rect r="r" b="b" t="t" l="l"/>
            <a:pathLst>
              <a:path h="6171966" w="13380957">
                <a:moveTo>
                  <a:pt x="0" y="0"/>
                </a:moveTo>
                <a:lnTo>
                  <a:pt x="13380957" y="0"/>
                </a:lnTo>
                <a:lnTo>
                  <a:pt x="13380957" y="6171967"/>
                </a:lnTo>
                <a:lnTo>
                  <a:pt x="0" y="6171967"/>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6904762" y="1067117"/>
            <a:ext cx="354538" cy="354538"/>
          </a:xfrm>
          <a:custGeom>
            <a:avLst/>
            <a:gdLst/>
            <a:ahLst/>
            <a:cxnLst/>
            <a:rect r="r" b="b" t="t" l="l"/>
            <a:pathLst>
              <a:path h="354538" w="354538">
                <a:moveTo>
                  <a:pt x="0" y="0"/>
                </a:moveTo>
                <a:lnTo>
                  <a:pt x="354538" y="0"/>
                </a:lnTo>
                <a:lnTo>
                  <a:pt x="354538" y="354538"/>
                </a:lnTo>
                <a:lnTo>
                  <a:pt x="0" y="354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174307" y="1028700"/>
            <a:ext cx="399954" cy="363458"/>
          </a:xfrm>
          <a:custGeom>
            <a:avLst/>
            <a:gdLst/>
            <a:ahLst/>
            <a:cxnLst/>
            <a:rect r="r" b="b" t="t" l="l"/>
            <a:pathLst>
              <a:path h="363458" w="399954">
                <a:moveTo>
                  <a:pt x="0" y="0"/>
                </a:moveTo>
                <a:lnTo>
                  <a:pt x="399954" y="0"/>
                </a:lnTo>
                <a:lnTo>
                  <a:pt x="399954" y="363458"/>
                </a:lnTo>
                <a:lnTo>
                  <a:pt x="0" y="3634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a:grpSpLocks noChangeAspect="true"/>
          </p:cNvGrpSpPr>
          <p:nvPr/>
        </p:nvGrpSpPr>
        <p:grpSpPr>
          <a:xfrm rot="0">
            <a:off x="1433007" y="2649575"/>
            <a:ext cx="7212994" cy="5791249"/>
            <a:chOff x="0" y="0"/>
            <a:chExt cx="7467600" cy="5995670"/>
          </a:xfrm>
        </p:grpSpPr>
        <p:sp>
          <p:nvSpPr>
            <p:cNvPr name="Freeform 6" id="6"/>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7" id="7"/>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8" id="8"/>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9" id="9"/>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8"/>
              <a:stretch>
                <a:fillRect l="-11766" t="0" r="-11766" b="0"/>
              </a:stretch>
            </a:blipFill>
          </p:spPr>
        </p:sp>
      </p:grpSp>
      <p:sp>
        <p:nvSpPr>
          <p:cNvPr name="Freeform 10" id="10"/>
          <p:cNvSpPr/>
          <p:nvPr/>
        </p:nvSpPr>
        <p:spPr>
          <a:xfrm flipH="true" flipV="true" rot="0">
            <a:off x="9144000" y="-784708"/>
            <a:ext cx="9144000" cy="3253740"/>
          </a:xfrm>
          <a:custGeom>
            <a:avLst/>
            <a:gdLst/>
            <a:ahLst/>
            <a:cxnLst/>
            <a:rect r="r" b="b" t="t" l="l"/>
            <a:pathLst>
              <a:path h="3253740" w="9144000">
                <a:moveTo>
                  <a:pt x="9144000" y="3253740"/>
                </a:moveTo>
                <a:lnTo>
                  <a:pt x="0" y="3253740"/>
                </a:lnTo>
                <a:lnTo>
                  <a:pt x="0" y="0"/>
                </a:lnTo>
                <a:lnTo>
                  <a:pt x="9144000" y="0"/>
                </a:lnTo>
                <a:lnTo>
                  <a:pt x="9144000" y="3253740"/>
                </a:lnTo>
                <a:close/>
              </a:path>
            </a:pathLst>
          </a:custGeom>
          <a:blipFill>
            <a:blip r:embed="rId9">
              <a:alphaModFix amt="29000"/>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9418825" y="2744825"/>
            <a:ext cx="7840475" cy="742315"/>
          </a:xfrm>
          <a:prstGeom prst="rect">
            <a:avLst/>
          </a:prstGeom>
        </p:spPr>
        <p:txBody>
          <a:bodyPr anchor="t" rtlCol="false" tIns="0" lIns="0" bIns="0" rIns="0">
            <a:spAutoFit/>
          </a:bodyPr>
          <a:lstStyle/>
          <a:p>
            <a:pPr algn="l" marL="0" indent="0" lvl="0">
              <a:lnSpc>
                <a:spcPts val="5554"/>
              </a:lnSpc>
              <a:spcBef>
                <a:spcPct val="0"/>
              </a:spcBef>
            </a:pPr>
            <a:r>
              <a:rPr lang="en-US" sz="5499">
                <a:solidFill>
                  <a:srgbClr val="FFFFFF"/>
                </a:solidFill>
                <a:latin typeface="Roboto Bold"/>
              </a:rPr>
              <a:t>RUMUSAN MASALAH</a:t>
            </a:r>
          </a:p>
        </p:txBody>
      </p:sp>
      <p:sp>
        <p:nvSpPr>
          <p:cNvPr name="TextBox 12" id="12"/>
          <p:cNvSpPr txBox="true"/>
          <p:nvPr/>
        </p:nvSpPr>
        <p:spPr>
          <a:xfrm rot="0">
            <a:off x="9418825" y="3756735"/>
            <a:ext cx="6955459" cy="3179445"/>
          </a:xfrm>
          <a:prstGeom prst="rect">
            <a:avLst/>
          </a:prstGeom>
        </p:spPr>
        <p:txBody>
          <a:bodyPr anchor="t" rtlCol="false" tIns="0" lIns="0" bIns="0" rIns="0">
            <a:spAutoFit/>
          </a:bodyPr>
          <a:lstStyle/>
          <a:p>
            <a:pPr algn="l">
              <a:lnSpc>
                <a:spcPts val="4200"/>
              </a:lnSpc>
            </a:pPr>
            <a:r>
              <a:rPr lang="en-US" sz="2800">
                <a:solidFill>
                  <a:srgbClr val="00D2FF"/>
                </a:solidFill>
                <a:latin typeface="Open Sans 1"/>
              </a:rPr>
              <a:t>Software yang bisa memperlihatkan Node atau Infrastruktur Jaringan hanya bisa diakses menggunakan perangkat yang memadai seperti Laptop. Ini tentu akan sedikit menyusahkan Tim Survey dan Assurance di Lapangan.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DAF6bjRyOe8</dc:identifier>
  <dcterms:modified xsi:type="dcterms:W3CDTF">2011-08-01T06:04:30Z</dcterms:modified>
  <cp:revision>1</cp:revision>
  <dc:title>Presentation Seminar Proposal Modern Bold Biru Tosca</dc:title>
</cp:coreProperties>
</file>